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0"/>
  </p:notesMasterIdLst>
  <p:sldIdLst>
    <p:sldId id="256" r:id="rId2"/>
    <p:sldId id="257" r:id="rId3"/>
    <p:sldId id="273" r:id="rId4"/>
    <p:sldId id="258" r:id="rId5"/>
    <p:sldId id="259" r:id="rId6"/>
    <p:sldId id="260" r:id="rId7"/>
    <p:sldId id="261" r:id="rId8"/>
    <p:sldId id="262" r:id="rId9"/>
    <p:sldId id="263" r:id="rId10"/>
    <p:sldId id="264" r:id="rId11"/>
    <p:sldId id="265" r:id="rId12"/>
    <p:sldId id="266" r:id="rId13"/>
    <p:sldId id="274" r:id="rId14"/>
    <p:sldId id="275" r:id="rId15"/>
    <p:sldId id="269" r:id="rId16"/>
    <p:sldId id="270" r:id="rId17"/>
    <p:sldId id="271" r:id="rId18"/>
    <p:sldId id="276" r:id="rId19"/>
  </p:sldIdLst>
  <p:sldSz cx="18288000" cy="10287000"/>
  <p:notesSz cx="6858000" cy="9144000"/>
  <p:embeddedFontLst>
    <p:embeddedFont>
      <p:font typeface="More Sugar" pitchFamily="2" charset="0"/>
      <p:regular r:id="rId21"/>
    </p:embeddedFont>
    <p:embeddedFont>
      <p:font typeface="Playpen Sans" pitchFamily="2" charset="77"/>
      <p:regular r:id="rId2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A6775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D41C73-A388-42C9-AFEB-1ECDFD9DC9F8}" v="20" dt="2024-12-22T01:41:31.1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286" autoAdjust="0"/>
    <p:restoredTop sz="94577" autoAdjust="0"/>
  </p:normalViewPr>
  <p:slideViewPr>
    <p:cSldViewPr>
      <p:cViewPr varScale="1">
        <p:scale>
          <a:sx n="69" d="100"/>
          <a:sy n="69" d="100"/>
        </p:scale>
        <p:origin x="256" y="48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oan Xuan Cao" userId="746c607091f6dc38" providerId="LiveId" clId="{87D41C73-A388-42C9-AFEB-1ECDFD9DC9F8}"/>
    <pc:docChg chg="undo custSel modSld">
      <pc:chgData name="Doan Xuan Cao" userId="746c607091f6dc38" providerId="LiveId" clId="{87D41C73-A388-42C9-AFEB-1ECDFD9DC9F8}" dt="2024-12-22T01:41:31.120" v="39" actId="1076"/>
      <pc:docMkLst>
        <pc:docMk/>
      </pc:docMkLst>
      <pc:sldChg chg="addSp delSp modSp mod addAnim delAnim modAnim">
        <pc:chgData name="Doan Xuan Cao" userId="746c607091f6dc38" providerId="LiveId" clId="{87D41C73-A388-42C9-AFEB-1ECDFD9DC9F8}" dt="2024-12-22T01:41:31.120" v="39" actId="1076"/>
        <pc:sldMkLst>
          <pc:docMk/>
          <pc:sldMk cId="0" sldId="263"/>
        </pc:sldMkLst>
        <pc:spChg chg="mod">
          <ac:chgData name="Doan Xuan Cao" userId="746c607091f6dc38" providerId="LiveId" clId="{87D41C73-A388-42C9-AFEB-1ECDFD9DC9F8}" dt="2024-12-22T01:41:10.416" v="28" actId="1076"/>
          <ac:spMkLst>
            <pc:docMk/>
            <pc:sldMk cId="0" sldId="263"/>
            <ac:spMk id="5" creationId="{00000000-0000-0000-0000-000000000000}"/>
          </ac:spMkLst>
        </pc:spChg>
        <pc:spChg chg="add del">
          <ac:chgData name="Doan Xuan Cao" userId="746c607091f6dc38" providerId="LiveId" clId="{87D41C73-A388-42C9-AFEB-1ECDFD9DC9F8}" dt="2024-12-22T01:41:16.267" v="32" actId="478"/>
          <ac:spMkLst>
            <pc:docMk/>
            <pc:sldMk cId="0" sldId="263"/>
            <ac:spMk id="8" creationId="{00000000-0000-0000-0000-000000000000}"/>
          </ac:spMkLst>
        </pc:spChg>
        <pc:picChg chg="add mod">
          <ac:chgData name="Doan Xuan Cao" userId="746c607091f6dc38" providerId="LiveId" clId="{87D41C73-A388-42C9-AFEB-1ECDFD9DC9F8}" dt="2024-12-22T01:41:10.729" v="29" actId="1076"/>
          <ac:picMkLst>
            <pc:docMk/>
            <pc:sldMk cId="0" sldId="263"/>
            <ac:picMk id="1026" creationId="{0CBE6A20-4946-8563-FA57-B127370DC898}"/>
          </ac:picMkLst>
        </pc:picChg>
        <pc:picChg chg="add del">
          <ac:chgData name="Doan Xuan Cao" userId="746c607091f6dc38" providerId="LiveId" clId="{87D41C73-A388-42C9-AFEB-1ECDFD9DC9F8}" dt="2024-12-22T01:41:16.267" v="32" actId="478"/>
          <ac:picMkLst>
            <pc:docMk/>
            <pc:sldMk cId="0" sldId="263"/>
            <ac:picMk id="1028" creationId="{8435602B-8CCA-C611-D2AE-93491A5811C7}"/>
          </ac:picMkLst>
        </pc:picChg>
        <pc:picChg chg="add mod">
          <ac:chgData name="Doan Xuan Cao" userId="746c607091f6dc38" providerId="LiveId" clId="{87D41C73-A388-42C9-AFEB-1ECDFD9DC9F8}" dt="2024-12-22T01:41:31.120" v="39" actId="1076"/>
          <ac:picMkLst>
            <pc:docMk/>
            <pc:sldMk cId="0" sldId="263"/>
            <ac:picMk id="1030" creationId="{1A3E073F-3922-ACDF-6FCC-6C8CD46DB883}"/>
          </ac:picMkLst>
        </pc:picChg>
      </pc:sldChg>
      <pc:sldChg chg="addSp delSp modSp mod">
        <pc:chgData name="Doan Xuan Cao" userId="746c607091f6dc38" providerId="LiveId" clId="{87D41C73-A388-42C9-AFEB-1ECDFD9DC9F8}" dt="2024-12-21T05:21:28.632" v="23" actId="14100"/>
        <pc:sldMkLst>
          <pc:docMk/>
          <pc:sldMk cId="3122444086" sldId="275"/>
        </pc:sldMkLst>
        <pc:spChg chg="mod">
          <ac:chgData name="Doan Xuan Cao" userId="746c607091f6dc38" providerId="LiveId" clId="{87D41C73-A388-42C9-AFEB-1ECDFD9DC9F8}" dt="2024-12-21T05:20:06.871" v="4" actId="1076"/>
          <ac:spMkLst>
            <pc:docMk/>
            <pc:sldMk cId="3122444086" sldId="275"/>
            <ac:spMk id="2" creationId="{AD355765-5622-F340-A302-7C75097D214D}"/>
          </ac:spMkLst>
        </pc:spChg>
        <pc:spChg chg="add">
          <ac:chgData name="Doan Xuan Cao" userId="746c607091f6dc38" providerId="LiveId" clId="{87D41C73-A388-42C9-AFEB-1ECDFD9DC9F8}" dt="2024-12-21T05:19:49.016" v="1"/>
          <ac:spMkLst>
            <pc:docMk/>
            <pc:sldMk cId="3122444086" sldId="275"/>
            <ac:spMk id="3" creationId="{65155D96-4725-DAB9-0A33-18DC6B253382}"/>
          </ac:spMkLst>
        </pc:spChg>
        <pc:spChg chg="add mod">
          <ac:chgData name="Doan Xuan Cao" userId="746c607091f6dc38" providerId="LiveId" clId="{87D41C73-A388-42C9-AFEB-1ECDFD9DC9F8}" dt="2024-12-21T05:20:13.299" v="5"/>
          <ac:spMkLst>
            <pc:docMk/>
            <pc:sldMk cId="3122444086" sldId="275"/>
            <ac:spMk id="4" creationId="{CF3FF1A4-5C94-53D4-C050-C00A98195B75}"/>
          </ac:spMkLst>
        </pc:spChg>
        <pc:spChg chg="mod">
          <ac:chgData name="Doan Xuan Cao" userId="746c607091f6dc38" providerId="LiveId" clId="{87D41C73-A388-42C9-AFEB-1ECDFD9DC9F8}" dt="2024-12-21T05:21:16.778" v="18" actId="14100"/>
          <ac:spMkLst>
            <pc:docMk/>
            <pc:sldMk cId="3122444086" sldId="275"/>
            <ac:spMk id="19" creationId="{8A313589-CDFC-BFB8-6FD8-C0B5B6EA37E1}"/>
          </ac:spMkLst>
        </pc:spChg>
        <pc:picChg chg="add del">
          <ac:chgData name="Doan Xuan Cao" userId="746c607091f6dc38" providerId="LiveId" clId="{87D41C73-A388-42C9-AFEB-1ECDFD9DC9F8}" dt="2024-12-21T05:20:18.028" v="7" actId="478"/>
          <ac:picMkLst>
            <pc:docMk/>
            <pc:sldMk cId="3122444086" sldId="275"/>
            <ac:picMk id="8" creationId="{A097C70A-3516-AFC7-BD94-A2F974C815CE}"/>
          </ac:picMkLst>
        </pc:picChg>
        <pc:picChg chg="add mod">
          <ac:chgData name="Doan Xuan Cao" userId="746c607091f6dc38" providerId="LiveId" clId="{87D41C73-A388-42C9-AFEB-1ECDFD9DC9F8}" dt="2024-12-21T05:21:28.632" v="23" actId="14100"/>
          <ac:picMkLst>
            <pc:docMk/>
            <pc:sldMk cId="3122444086" sldId="275"/>
            <ac:picMk id="13" creationId="{CAD3326C-7640-03C7-B484-DF270163EABE}"/>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VN"/>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9FE5B27-B7DF-0041-9D83-219E56A40B7E}" type="datetimeFigureOut">
              <a:rPr lang="en-VN" smtClean="0"/>
              <a:t>23/12/24</a:t>
            </a:fld>
            <a:endParaRPr lang="en-VN"/>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VN"/>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VN"/>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VN"/>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C3D7937-29C9-F54A-849C-DF232DA9389C}" type="slidenum">
              <a:rPr lang="en-VN" smtClean="0"/>
              <a:t>‹#›</a:t>
            </a:fld>
            <a:endParaRPr lang="en-VN"/>
          </a:p>
        </p:txBody>
      </p:sp>
    </p:spTree>
    <p:extLst>
      <p:ext uri="{BB962C8B-B14F-4D97-AF65-F5344CB8AC3E}">
        <p14:creationId xmlns:p14="http://schemas.microsoft.com/office/powerpoint/2010/main" val="274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9C3D7937-29C9-F54A-849C-DF232DA9389C}" type="slidenum">
              <a:rPr lang="en-VN" smtClean="0"/>
              <a:t>1</a:t>
            </a:fld>
            <a:endParaRPr lang="en-VN"/>
          </a:p>
        </p:txBody>
      </p:sp>
    </p:spTree>
    <p:extLst>
      <p:ext uri="{BB962C8B-B14F-4D97-AF65-F5344CB8AC3E}">
        <p14:creationId xmlns:p14="http://schemas.microsoft.com/office/powerpoint/2010/main" val="20222531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spc="40" dirty="0">
                <a:solidFill>
                  <a:srgbClr val="000000"/>
                </a:solidFill>
                <a:latin typeface="#9Slide03 Ample" panose="02000000000000000000" pitchFamily="2" charset="77"/>
                <a:ea typeface="More Sugar"/>
                <a:cs typeface="More Sugar"/>
                <a:sym typeface="More Sugar"/>
              </a:rPr>
              <a:t>The </a:t>
            </a:r>
            <a:r>
              <a:rPr lang="en-US" sz="1200" spc="40" dirty="0" err="1">
                <a:solidFill>
                  <a:srgbClr val="000000"/>
                </a:solidFill>
                <a:latin typeface="#9Slide03 Ample" panose="02000000000000000000" pitchFamily="2" charset="77"/>
                <a:ea typeface="More Sugar"/>
                <a:cs typeface="More Sugar"/>
                <a:sym typeface="More Sugar"/>
              </a:rPr>
              <a:t>KeyHandler</a:t>
            </a:r>
            <a:r>
              <a:rPr lang="en-US" sz="1200" spc="40" dirty="0">
                <a:solidFill>
                  <a:srgbClr val="000000"/>
                </a:solidFill>
                <a:latin typeface="#9Slide03 Ample" panose="02000000000000000000" pitchFamily="2" charset="77"/>
                <a:ea typeface="More Sugar"/>
                <a:cs typeface="More Sugar"/>
                <a:sym typeface="More Sugar"/>
              </a:rPr>
              <a:t> class serves as the system's interface for handling user input. It monitors key presses and releases, updating the state of relevant attributes that dictate gameplay actions. </a:t>
            </a:r>
          </a:p>
          <a:p>
            <a:endParaRPr lang="en-VN" dirty="0"/>
          </a:p>
        </p:txBody>
      </p:sp>
      <p:sp>
        <p:nvSpPr>
          <p:cNvPr id="4" name="Slide Number Placeholder 3"/>
          <p:cNvSpPr>
            <a:spLocks noGrp="1"/>
          </p:cNvSpPr>
          <p:nvPr>
            <p:ph type="sldNum" sz="quarter" idx="5"/>
          </p:nvPr>
        </p:nvSpPr>
        <p:spPr/>
        <p:txBody>
          <a:bodyPr/>
          <a:lstStyle/>
          <a:p>
            <a:fld id="{9C3D7937-29C9-F54A-849C-DF232DA9389C}" type="slidenum">
              <a:rPr lang="en-VN" smtClean="0"/>
              <a:t>5</a:t>
            </a:fld>
            <a:endParaRPr lang="en-VN"/>
          </a:p>
        </p:txBody>
      </p:sp>
    </p:spTree>
    <p:extLst>
      <p:ext uri="{BB962C8B-B14F-4D97-AF65-F5344CB8AC3E}">
        <p14:creationId xmlns:p14="http://schemas.microsoft.com/office/powerpoint/2010/main" val="15792383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spc="40" dirty="0">
                <a:solidFill>
                  <a:srgbClr val="000000"/>
                </a:solidFill>
                <a:latin typeface="#9Slide03 Ample" panose="02000000000000000000" pitchFamily="2" charset="77"/>
                <a:ea typeface="More Sugar"/>
                <a:cs typeface="More Sugar"/>
                <a:sym typeface="More Sugar"/>
              </a:rPr>
              <a:t>The Block class represents the fundamental building block of all Tetris pieces. Each Tetris piece (Mino) is composed of multiple Block instances. </a:t>
            </a:r>
            <a:endParaRPr lang="en-VN" dirty="0"/>
          </a:p>
        </p:txBody>
      </p:sp>
      <p:sp>
        <p:nvSpPr>
          <p:cNvPr id="4" name="Slide Number Placeholder 3"/>
          <p:cNvSpPr>
            <a:spLocks noGrp="1"/>
          </p:cNvSpPr>
          <p:nvPr>
            <p:ph type="sldNum" sz="quarter" idx="5"/>
          </p:nvPr>
        </p:nvSpPr>
        <p:spPr/>
        <p:txBody>
          <a:bodyPr/>
          <a:lstStyle/>
          <a:p>
            <a:fld id="{9C3D7937-29C9-F54A-849C-DF232DA9389C}" type="slidenum">
              <a:rPr lang="en-VN" smtClean="0"/>
              <a:t>8</a:t>
            </a:fld>
            <a:endParaRPr lang="en-VN"/>
          </a:p>
        </p:txBody>
      </p:sp>
    </p:spTree>
    <p:extLst>
      <p:ext uri="{BB962C8B-B14F-4D97-AF65-F5344CB8AC3E}">
        <p14:creationId xmlns:p14="http://schemas.microsoft.com/office/powerpoint/2010/main" val="1674340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spc="40" dirty="0">
                <a:solidFill>
                  <a:srgbClr val="000000"/>
                </a:solidFill>
                <a:latin typeface="#9Slide03 Ample" panose="02000000000000000000" pitchFamily="2" charset="77"/>
                <a:ea typeface="More Sugar"/>
                <a:cs typeface="More Sugar"/>
                <a:sym typeface="More Sugar"/>
              </a:rPr>
              <a:t>It serves as the base class for all specific Tetris piece shapes (e.g., </a:t>
            </a:r>
            <a:r>
              <a:rPr lang="en-US" sz="1200" spc="40" dirty="0" err="1">
                <a:solidFill>
                  <a:srgbClr val="000000"/>
                </a:solidFill>
                <a:latin typeface="#9Slide03 Ample" panose="02000000000000000000" pitchFamily="2" charset="77"/>
                <a:ea typeface="More Sugar"/>
                <a:cs typeface="More Sugar"/>
                <a:sym typeface="More Sugar"/>
              </a:rPr>
              <a:t>Mino_Bar</a:t>
            </a:r>
            <a:r>
              <a:rPr lang="en-US" sz="1200" spc="40" dirty="0">
                <a:solidFill>
                  <a:srgbClr val="000000"/>
                </a:solidFill>
                <a:latin typeface="#9Slide03 Ample" panose="02000000000000000000" pitchFamily="2" charset="77"/>
                <a:ea typeface="More Sugar"/>
                <a:cs typeface="More Sugar"/>
                <a:sym typeface="More Sugar"/>
              </a:rPr>
              <a:t>, Mino_L1).</a:t>
            </a:r>
            <a:endParaRPr lang="en-VN" dirty="0"/>
          </a:p>
        </p:txBody>
      </p:sp>
      <p:sp>
        <p:nvSpPr>
          <p:cNvPr id="4" name="Slide Number Placeholder 3"/>
          <p:cNvSpPr>
            <a:spLocks noGrp="1"/>
          </p:cNvSpPr>
          <p:nvPr>
            <p:ph type="sldNum" sz="quarter" idx="5"/>
          </p:nvPr>
        </p:nvSpPr>
        <p:spPr/>
        <p:txBody>
          <a:bodyPr/>
          <a:lstStyle/>
          <a:p>
            <a:fld id="{9C3D7937-29C9-F54A-849C-DF232DA9389C}" type="slidenum">
              <a:rPr lang="en-VN" smtClean="0"/>
              <a:t>9</a:t>
            </a:fld>
            <a:endParaRPr lang="en-VN"/>
          </a:p>
        </p:txBody>
      </p:sp>
    </p:spTree>
    <p:extLst>
      <p:ext uri="{BB962C8B-B14F-4D97-AF65-F5344CB8AC3E}">
        <p14:creationId xmlns:p14="http://schemas.microsoft.com/office/powerpoint/2010/main" val="2368049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spc="40" dirty="0">
                <a:solidFill>
                  <a:srgbClr val="000000"/>
                </a:solidFill>
                <a:latin typeface="#9Slide03 Ample" panose="02000000000000000000" pitchFamily="2" charset="77"/>
                <a:ea typeface="More Sugar"/>
                <a:cs typeface="More Sugar"/>
                <a:sym typeface="More Sugar"/>
              </a:rPr>
              <a:t>It is responsible for handling active and upcoming Tetris pieces, detecting and resolving collisions, managing static blocks, and clearing completed lines.</a:t>
            </a:r>
            <a:endParaRPr lang="en-VN" dirty="0"/>
          </a:p>
        </p:txBody>
      </p:sp>
      <p:sp>
        <p:nvSpPr>
          <p:cNvPr id="4" name="Slide Number Placeholder 3"/>
          <p:cNvSpPr>
            <a:spLocks noGrp="1"/>
          </p:cNvSpPr>
          <p:nvPr>
            <p:ph type="sldNum" sz="quarter" idx="5"/>
          </p:nvPr>
        </p:nvSpPr>
        <p:spPr/>
        <p:txBody>
          <a:bodyPr/>
          <a:lstStyle/>
          <a:p>
            <a:fld id="{9C3D7937-29C9-F54A-849C-DF232DA9389C}" type="slidenum">
              <a:rPr lang="en-VN" smtClean="0"/>
              <a:t>11</a:t>
            </a:fld>
            <a:endParaRPr lang="en-VN"/>
          </a:p>
        </p:txBody>
      </p:sp>
    </p:spTree>
    <p:extLst>
      <p:ext uri="{BB962C8B-B14F-4D97-AF65-F5344CB8AC3E}">
        <p14:creationId xmlns:p14="http://schemas.microsoft.com/office/powerpoint/2010/main" val="26448828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12/23/24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12/23/24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12/23/24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12/23/24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12/23/24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12/23/24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12/23/24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12/23/24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12/23/24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svg"/><Relationship Id="rId13" Type="http://schemas.openxmlformats.org/officeDocument/2006/relationships/image" Target="../media/image11.png"/><Relationship Id="rId3" Type="http://schemas.openxmlformats.org/officeDocument/2006/relationships/image" Target="../media/image1.jpeg"/><Relationship Id="rId7" Type="http://schemas.openxmlformats.org/officeDocument/2006/relationships/image" Target="../media/image5.png"/><Relationship Id="rId12" Type="http://schemas.openxmlformats.org/officeDocument/2006/relationships/image" Target="../media/image10.sv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svg"/><Relationship Id="rId11" Type="http://schemas.openxmlformats.org/officeDocument/2006/relationships/image" Target="../media/image9.png"/><Relationship Id="rId5" Type="http://schemas.openxmlformats.org/officeDocument/2006/relationships/image" Target="../media/image3.png"/><Relationship Id="rId10" Type="http://schemas.openxmlformats.org/officeDocument/2006/relationships/image" Target="../media/image8.sv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svg"/></Relationships>
</file>

<file path=ppt/slides/_rels/slide10.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25.sv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jpeg"/><Relationship Id="rId7"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image" Target="../media/image32.png"/></Relationships>
</file>

<file path=ppt/slides/_rels/slide12.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25.sv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23.sv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5.jpg"/><Relationship Id="rId5" Type="http://schemas.openxmlformats.org/officeDocument/2006/relationships/image" Target="../media/image23.sv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7"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s>
</file>

<file path=ppt/slides/_rels/slide16.xml.rels><?xml version="1.0" encoding="UTF-8" standalone="yes"?>
<Relationships xmlns="http://schemas.openxmlformats.org/package/2006/relationships"><Relationship Id="rId3" Type="http://schemas.openxmlformats.org/officeDocument/2006/relationships/image" Target="../media/image37.svg"/><Relationship Id="rId2" Type="http://schemas.openxmlformats.org/officeDocument/2006/relationships/image" Target="../media/image36.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39.svg"/><Relationship Id="rId4" Type="http://schemas.openxmlformats.org/officeDocument/2006/relationships/image" Target="../media/image38.png"/></Relationships>
</file>

<file path=ppt/slides/_rels/slide1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43.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svg"/><Relationship Id="rId4" Type="http://schemas.openxmlformats.org/officeDocument/2006/relationships/image" Target="../media/image40.png"/><Relationship Id="rId9" Type="http://schemas.openxmlformats.org/officeDocument/2006/relationships/image" Target="../media/image10.svg"/></Relationships>
</file>

<file path=ppt/slides/_rels/slide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6.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5.png"/><Relationship Id="rId5" Type="http://schemas.openxmlformats.org/officeDocument/2006/relationships/image" Target="../media/image14.svg"/><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0.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8" Type="http://schemas.openxmlformats.org/officeDocument/2006/relationships/image" Target="../media/image21.jpeg"/><Relationship Id="rId3" Type="http://schemas.openxmlformats.org/officeDocument/2006/relationships/image" Target="../media/image2.png"/><Relationship Id="rId7" Type="http://schemas.openxmlformats.org/officeDocument/2006/relationships/image" Target="../media/image20.sv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19.png"/><Relationship Id="rId5" Type="http://schemas.openxmlformats.org/officeDocument/2006/relationships/image" Target="../media/image18.sv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jpeg"/><Relationship Id="rId7" Type="http://schemas.openxmlformats.org/officeDocument/2006/relationships/image" Target="../media/image24.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image" Target="../media/image26.png"/></Relationships>
</file>

<file path=ppt/slides/_rels/slide6.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7.png"/><Relationship Id="rId5" Type="http://schemas.openxmlformats.org/officeDocument/2006/relationships/image" Target="../media/image25.svg"/><Relationship Id="rId4" Type="http://schemas.openxmlformats.org/officeDocument/2006/relationships/image" Target="../media/image24.png"/></Relationships>
</file>

<file path=ppt/slides/_rels/slide7.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2.png"/><Relationship Id="rId7"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28.png"/><Relationship Id="rId5" Type="http://schemas.openxmlformats.org/officeDocument/2006/relationships/image" Target="../media/image25.svg"/><Relationship Id="rId4" Type="http://schemas.openxmlformats.org/officeDocument/2006/relationships/image" Target="../media/image24.png"/></Relationships>
</file>

<file path=ppt/slides/_rels/slide8.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jpeg"/><Relationship Id="rId7" Type="http://schemas.openxmlformats.org/officeDocument/2006/relationships/image" Target="../media/image2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25.svg"/><Relationship Id="rId5" Type="http://schemas.openxmlformats.org/officeDocument/2006/relationships/image" Target="../media/image24.png"/><Relationship Id="rId4" Type="http://schemas.openxmlformats.org/officeDocument/2006/relationships/image" Target="../media/image2.png"/><Relationship Id="rId9" Type="http://schemas.openxmlformats.org/officeDocument/2006/relationships/image" Target="../media/image23.svg"/></Relationships>
</file>

<file path=ppt/slides/_rels/slide9.xml.rels><?xml version="1.0" encoding="UTF-8" standalone="yes"?>
<Relationships xmlns="http://schemas.openxmlformats.org/package/2006/relationships"><Relationship Id="rId8" Type="http://schemas.openxmlformats.org/officeDocument/2006/relationships/image" Target="../media/image25.svg"/><Relationship Id="rId3" Type="http://schemas.openxmlformats.org/officeDocument/2006/relationships/image" Target="../media/image1.jpeg"/><Relationship Id="rId7" Type="http://schemas.openxmlformats.org/officeDocument/2006/relationships/image" Target="../media/image24.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3.svg"/><Relationship Id="rId4" Type="http://schemas.openxmlformats.org/officeDocument/2006/relationships/image" Target="../media/image22.png"/><Relationship Id="rId9" Type="http://schemas.openxmlformats.org/officeDocument/2006/relationships/image" Target="../media/image3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VN"/>
          </a:p>
        </p:txBody>
      </p:sp>
      <p:sp>
        <p:nvSpPr>
          <p:cNvPr id="3" name="Freeform 3"/>
          <p:cNvSpPr/>
          <p:nvPr/>
        </p:nvSpPr>
        <p:spPr>
          <a:xfrm rot="-5400000">
            <a:off x="13087133" y="-4358028"/>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4">
              <a:alphaModFix amt="19999"/>
            </a:blip>
            <a:stretch>
              <a:fillRect/>
            </a:stretch>
          </a:blipFill>
        </p:spPr>
        <p:txBody>
          <a:bodyPr/>
          <a:lstStyle/>
          <a:p>
            <a:endParaRPr lang="en-VN"/>
          </a:p>
        </p:txBody>
      </p:sp>
      <p:sp>
        <p:nvSpPr>
          <p:cNvPr id="4" name="Freeform 4"/>
          <p:cNvSpPr/>
          <p:nvPr/>
        </p:nvSpPr>
        <p:spPr>
          <a:xfrm rot="-5400000">
            <a:off x="1785143" y="8609192"/>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4">
              <a:alphaModFix amt="19999"/>
            </a:blip>
            <a:stretch>
              <a:fillRect/>
            </a:stretch>
          </a:blipFill>
        </p:spPr>
        <p:txBody>
          <a:bodyPr/>
          <a:lstStyle/>
          <a:p>
            <a:endParaRPr lang="en-VN"/>
          </a:p>
        </p:txBody>
      </p:sp>
      <p:sp>
        <p:nvSpPr>
          <p:cNvPr id="5" name="Freeform 5"/>
          <p:cNvSpPr/>
          <p:nvPr/>
        </p:nvSpPr>
        <p:spPr>
          <a:xfrm rot="-5400000">
            <a:off x="-5780053" y="-6387202"/>
            <a:ext cx="8344335" cy="8229600"/>
          </a:xfrm>
          <a:custGeom>
            <a:avLst/>
            <a:gdLst/>
            <a:ahLst/>
            <a:cxnLst/>
            <a:rect l="l" t="t" r="r" b="b"/>
            <a:pathLst>
              <a:path w="8344335" h="8229600">
                <a:moveTo>
                  <a:pt x="0" y="0"/>
                </a:moveTo>
                <a:lnTo>
                  <a:pt x="8344335" y="0"/>
                </a:lnTo>
                <a:lnTo>
                  <a:pt x="8344335" y="8229600"/>
                </a:lnTo>
                <a:lnTo>
                  <a:pt x="0" y="8229600"/>
                </a:lnTo>
                <a:lnTo>
                  <a:pt x="0" y="0"/>
                </a:lnTo>
                <a:close/>
              </a:path>
            </a:pathLst>
          </a:custGeom>
          <a:blipFill>
            <a:blip r:embed="rId4">
              <a:alphaModFix amt="19999"/>
            </a:blip>
            <a:stretch>
              <a:fillRect/>
            </a:stretch>
          </a:blipFill>
        </p:spPr>
        <p:txBody>
          <a:bodyPr/>
          <a:lstStyle/>
          <a:p>
            <a:endParaRPr lang="en-VN"/>
          </a:p>
        </p:txBody>
      </p:sp>
      <p:sp>
        <p:nvSpPr>
          <p:cNvPr id="6" name="Freeform 6"/>
          <p:cNvSpPr/>
          <p:nvPr/>
        </p:nvSpPr>
        <p:spPr>
          <a:xfrm>
            <a:off x="1419334" y="3359204"/>
            <a:ext cx="846352" cy="477035"/>
          </a:xfrm>
          <a:custGeom>
            <a:avLst/>
            <a:gdLst/>
            <a:ahLst/>
            <a:cxnLst/>
            <a:rect l="l" t="t" r="r" b="b"/>
            <a:pathLst>
              <a:path w="846352" h="477035">
                <a:moveTo>
                  <a:pt x="0" y="0"/>
                </a:moveTo>
                <a:lnTo>
                  <a:pt x="846352" y="0"/>
                </a:lnTo>
                <a:lnTo>
                  <a:pt x="846352" y="477035"/>
                </a:lnTo>
                <a:lnTo>
                  <a:pt x="0" y="477035"/>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txBody>
          <a:bodyPr/>
          <a:lstStyle/>
          <a:p>
            <a:endParaRPr lang="en-VN"/>
          </a:p>
        </p:txBody>
      </p:sp>
      <p:sp>
        <p:nvSpPr>
          <p:cNvPr id="7" name="Freeform 7"/>
          <p:cNvSpPr/>
          <p:nvPr/>
        </p:nvSpPr>
        <p:spPr>
          <a:xfrm rot="1053546">
            <a:off x="13562544" y="727344"/>
            <a:ext cx="4222035" cy="4625735"/>
          </a:xfrm>
          <a:custGeom>
            <a:avLst/>
            <a:gdLst/>
            <a:ahLst/>
            <a:cxnLst/>
            <a:rect l="l" t="t" r="r" b="b"/>
            <a:pathLst>
              <a:path w="4222035" h="4625735">
                <a:moveTo>
                  <a:pt x="0" y="0"/>
                </a:moveTo>
                <a:lnTo>
                  <a:pt x="4222035" y="0"/>
                </a:lnTo>
                <a:lnTo>
                  <a:pt x="4222035" y="4625735"/>
                </a:lnTo>
                <a:lnTo>
                  <a:pt x="0" y="4625735"/>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VN"/>
          </a:p>
        </p:txBody>
      </p:sp>
      <p:sp>
        <p:nvSpPr>
          <p:cNvPr id="8" name="Freeform 8"/>
          <p:cNvSpPr/>
          <p:nvPr/>
        </p:nvSpPr>
        <p:spPr>
          <a:xfrm>
            <a:off x="11019018" y="6879192"/>
            <a:ext cx="733913" cy="932222"/>
          </a:xfrm>
          <a:custGeom>
            <a:avLst/>
            <a:gdLst/>
            <a:ahLst/>
            <a:cxnLst/>
            <a:rect l="l" t="t" r="r" b="b"/>
            <a:pathLst>
              <a:path w="733913" h="932222">
                <a:moveTo>
                  <a:pt x="0" y="0"/>
                </a:moveTo>
                <a:lnTo>
                  <a:pt x="733913" y="0"/>
                </a:lnTo>
                <a:lnTo>
                  <a:pt x="733913" y="932222"/>
                </a:lnTo>
                <a:lnTo>
                  <a:pt x="0" y="932222"/>
                </a:lnTo>
                <a:lnTo>
                  <a:pt x="0" y="0"/>
                </a:lnTo>
                <a:close/>
              </a:path>
            </a:pathLst>
          </a:custGeom>
          <a:blipFill>
            <a:blip r:embed="rId9">
              <a:extLst>
                <a:ext uri="{96DAC541-7B7A-43D3-8B79-37D633B846F1}">
                  <asvg:svgBlip xmlns:asvg="http://schemas.microsoft.com/office/drawing/2016/SVG/main" r:embed="rId10"/>
                </a:ext>
              </a:extLst>
            </a:blip>
            <a:stretch>
              <a:fillRect/>
            </a:stretch>
          </a:blipFill>
          <a:ln cap="sq">
            <a:noFill/>
            <a:prstDash val="solid"/>
            <a:miter/>
          </a:ln>
        </p:spPr>
        <p:txBody>
          <a:bodyPr/>
          <a:lstStyle/>
          <a:p>
            <a:endParaRPr lang="en-VN"/>
          </a:p>
        </p:txBody>
      </p:sp>
      <p:sp>
        <p:nvSpPr>
          <p:cNvPr id="9" name="Freeform 9"/>
          <p:cNvSpPr/>
          <p:nvPr/>
        </p:nvSpPr>
        <p:spPr>
          <a:xfrm rot="-866709">
            <a:off x="575631" y="8261892"/>
            <a:ext cx="1687406" cy="2169143"/>
          </a:xfrm>
          <a:custGeom>
            <a:avLst/>
            <a:gdLst/>
            <a:ahLst/>
            <a:cxnLst/>
            <a:rect l="l" t="t" r="r" b="b"/>
            <a:pathLst>
              <a:path w="1687406" h="2169143">
                <a:moveTo>
                  <a:pt x="0" y="0"/>
                </a:moveTo>
                <a:lnTo>
                  <a:pt x="1687406" y="0"/>
                </a:lnTo>
                <a:lnTo>
                  <a:pt x="1687406" y="2169143"/>
                </a:lnTo>
                <a:lnTo>
                  <a:pt x="0" y="2169143"/>
                </a:lnTo>
                <a:lnTo>
                  <a:pt x="0" y="0"/>
                </a:lnTo>
                <a:close/>
              </a:path>
            </a:pathLst>
          </a:custGeom>
          <a:blipFill>
            <a:blip r:embed="rId11">
              <a:extLst>
                <a:ext uri="{96DAC541-7B7A-43D3-8B79-37D633B846F1}">
                  <asvg:svgBlip xmlns:asvg="http://schemas.microsoft.com/office/drawing/2016/SVG/main" r:embed="rId12"/>
                </a:ext>
              </a:extLst>
            </a:blip>
            <a:stretch>
              <a:fillRect/>
            </a:stretch>
          </a:blipFill>
          <a:ln cap="sq">
            <a:noFill/>
            <a:prstDash val="solid"/>
            <a:miter/>
          </a:ln>
        </p:spPr>
        <p:txBody>
          <a:bodyPr/>
          <a:lstStyle/>
          <a:p>
            <a:endParaRPr lang="en-VN"/>
          </a:p>
        </p:txBody>
      </p:sp>
      <p:sp>
        <p:nvSpPr>
          <p:cNvPr id="10" name="TextBox 10"/>
          <p:cNvSpPr txBox="1"/>
          <p:nvPr/>
        </p:nvSpPr>
        <p:spPr>
          <a:xfrm>
            <a:off x="1419334" y="3962634"/>
            <a:ext cx="13602878" cy="4104169"/>
          </a:xfrm>
          <a:prstGeom prst="rect">
            <a:avLst/>
          </a:prstGeom>
        </p:spPr>
        <p:txBody>
          <a:bodyPr lIns="0" tIns="0" rIns="0" bIns="0" rtlCol="0" anchor="t">
            <a:spAutoFit/>
          </a:bodyPr>
          <a:lstStyle/>
          <a:p>
            <a:pPr marL="0" lvl="0" indent="0" algn="l">
              <a:lnSpc>
                <a:spcPts val="16221"/>
              </a:lnSpc>
            </a:pPr>
            <a:r>
              <a:rPr lang="en-US" sz="13517" u="none" strike="noStrike" spc="162" dirty="0">
                <a:solidFill>
                  <a:srgbClr val="915833">
                    <a:alpha val="80000"/>
                  </a:srgbClr>
                </a:solidFill>
                <a:latin typeface="More Sugar"/>
                <a:ea typeface="More Sugar"/>
                <a:cs typeface="More Sugar"/>
                <a:sym typeface="More Sugar"/>
              </a:rPr>
              <a:t>Group Project</a:t>
            </a:r>
          </a:p>
          <a:p>
            <a:pPr marL="0" lvl="0" indent="0" algn="l">
              <a:lnSpc>
                <a:spcPts val="16221"/>
              </a:lnSpc>
            </a:pPr>
            <a:r>
              <a:rPr lang="en-US" sz="13517" u="none" strike="noStrike" spc="162" dirty="0">
                <a:solidFill>
                  <a:srgbClr val="915833">
                    <a:alpha val="80000"/>
                  </a:srgbClr>
                </a:solidFill>
                <a:latin typeface="More Sugar"/>
                <a:ea typeface="More Sugar"/>
                <a:cs typeface="More Sugar"/>
                <a:sym typeface="More Sugar"/>
              </a:rPr>
              <a:t>Tetris game</a:t>
            </a:r>
          </a:p>
        </p:txBody>
      </p:sp>
      <p:sp>
        <p:nvSpPr>
          <p:cNvPr id="11" name="Freeform 11"/>
          <p:cNvSpPr/>
          <p:nvPr/>
        </p:nvSpPr>
        <p:spPr>
          <a:xfrm>
            <a:off x="10194233" y="5713254"/>
            <a:ext cx="4129454" cy="337864"/>
          </a:xfrm>
          <a:custGeom>
            <a:avLst/>
            <a:gdLst/>
            <a:ahLst/>
            <a:cxnLst/>
            <a:rect l="l" t="t" r="r" b="b"/>
            <a:pathLst>
              <a:path w="4129454" h="337864">
                <a:moveTo>
                  <a:pt x="0" y="0"/>
                </a:moveTo>
                <a:lnTo>
                  <a:pt x="4129454" y="0"/>
                </a:lnTo>
                <a:lnTo>
                  <a:pt x="4129454" y="337864"/>
                </a:lnTo>
                <a:lnTo>
                  <a:pt x="0" y="337864"/>
                </a:lnTo>
                <a:lnTo>
                  <a:pt x="0" y="0"/>
                </a:lnTo>
                <a:close/>
              </a:path>
            </a:pathLst>
          </a:custGeom>
          <a:blipFill>
            <a:blip r:embed="rId13">
              <a:extLst>
                <a:ext uri="{96DAC541-7B7A-43D3-8B79-37D633B846F1}">
                  <asvg:svgBlip xmlns:asvg="http://schemas.microsoft.com/office/drawing/2016/SVG/main" r:embed="rId14"/>
                </a:ext>
              </a:extLst>
            </a:blip>
            <a:stretch>
              <a:fillRect/>
            </a:stretch>
          </a:blipFill>
          <a:ln cap="sq">
            <a:noFill/>
            <a:prstDash val="solid"/>
            <a:miter/>
          </a:ln>
        </p:spPr>
        <p:txBody>
          <a:bodyPr/>
          <a:lstStyle/>
          <a:p>
            <a:endParaRPr lang="en-VN"/>
          </a:p>
        </p:txBody>
      </p:sp>
      <p:sp>
        <p:nvSpPr>
          <p:cNvPr id="14" name="TextBox 14"/>
          <p:cNvSpPr txBox="1"/>
          <p:nvPr/>
        </p:nvSpPr>
        <p:spPr>
          <a:xfrm>
            <a:off x="8143077" y="8840771"/>
            <a:ext cx="9116223" cy="335279"/>
          </a:xfrm>
          <a:prstGeom prst="rect">
            <a:avLst/>
          </a:prstGeom>
        </p:spPr>
        <p:txBody>
          <a:bodyPr lIns="0" tIns="0" rIns="0" bIns="0" rtlCol="0" anchor="t">
            <a:spAutoFit/>
          </a:bodyPr>
          <a:lstStyle/>
          <a:p>
            <a:pPr algn="r">
              <a:lnSpc>
                <a:spcPts val="2730"/>
              </a:lnSpc>
            </a:pPr>
            <a:r>
              <a:rPr lang="en-US" sz="2100" spc="25" dirty="0">
                <a:solidFill>
                  <a:srgbClr val="1C0E04"/>
                </a:solidFill>
                <a:latin typeface="Playpen Sans"/>
                <a:ea typeface="Playpen Sans"/>
                <a:cs typeface="Playpen Sans"/>
                <a:sym typeface="Playpen Sans"/>
              </a:rPr>
              <a:t>December 23, 2024</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VN"/>
          </a:p>
        </p:txBody>
      </p:sp>
      <p:sp>
        <p:nvSpPr>
          <p:cNvPr id="5" name="Freeform 5"/>
          <p:cNvSpPr/>
          <p:nvPr/>
        </p:nvSpPr>
        <p:spPr>
          <a:xfrm rot="-5400000">
            <a:off x="8953573" y="-5540543"/>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3">
              <a:alphaModFix amt="19999"/>
            </a:blip>
            <a:stretch>
              <a:fillRect/>
            </a:stretch>
          </a:blipFill>
        </p:spPr>
        <p:txBody>
          <a:bodyPr/>
          <a:lstStyle/>
          <a:p>
            <a:endParaRPr lang="en-VN"/>
          </a:p>
        </p:txBody>
      </p:sp>
      <p:sp>
        <p:nvSpPr>
          <p:cNvPr id="6" name="Freeform 6"/>
          <p:cNvSpPr/>
          <p:nvPr/>
        </p:nvSpPr>
        <p:spPr>
          <a:xfrm rot="-5400000">
            <a:off x="473576" y="7160659"/>
            <a:ext cx="9065117" cy="8229600"/>
          </a:xfrm>
          <a:custGeom>
            <a:avLst/>
            <a:gdLst/>
            <a:ahLst/>
            <a:cxnLst/>
            <a:rect l="l" t="t" r="r" b="b"/>
            <a:pathLst>
              <a:path w="9065117" h="8229600">
                <a:moveTo>
                  <a:pt x="0" y="0"/>
                </a:moveTo>
                <a:lnTo>
                  <a:pt x="9065117" y="0"/>
                </a:lnTo>
                <a:lnTo>
                  <a:pt x="9065117" y="8229600"/>
                </a:lnTo>
                <a:lnTo>
                  <a:pt x="0" y="8229600"/>
                </a:lnTo>
                <a:lnTo>
                  <a:pt x="0" y="0"/>
                </a:lnTo>
                <a:close/>
              </a:path>
            </a:pathLst>
          </a:custGeom>
          <a:blipFill>
            <a:blip r:embed="rId3">
              <a:alphaModFix amt="19999"/>
            </a:blip>
            <a:stretch>
              <a:fillRect t="-4318" b="-4318"/>
            </a:stretch>
          </a:blipFill>
        </p:spPr>
        <p:txBody>
          <a:bodyPr/>
          <a:lstStyle/>
          <a:p>
            <a:endParaRPr lang="en-VN"/>
          </a:p>
        </p:txBody>
      </p:sp>
      <p:sp>
        <p:nvSpPr>
          <p:cNvPr id="7" name="Freeform 7"/>
          <p:cNvSpPr/>
          <p:nvPr/>
        </p:nvSpPr>
        <p:spPr>
          <a:xfrm rot="4055964">
            <a:off x="-1093951" y="4136385"/>
            <a:ext cx="3542304" cy="2832332"/>
          </a:xfrm>
          <a:custGeom>
            <a:avLst/>
            <a:gdLst/>
            <a:ahLst/>
            <a:cxnLst/>
            <a:rect l="l" t="t" r="r" b="b"/>
            <a:pathLst>
              <a:path w="3542304" h="2832332">
                <a:moveTo>
                  <a:pt x="0" y="0"/>
                </a:moveTo>
                <a:lnTo>
                  <a:pt x="3542304" y="0"/>
                </a:lnTo>
                <a:lnTo>
                  <a:pt x="3542304" y="2832332"/>
                </a:lnTo>
                <a:lnTo>
                  <a:pt x="0" y="2832332"/>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VN"/>
          </a:p>
        </p:txBody>
      </p:sp>
      <p:sp>
        <p:nvSpPr>
          <p:cNvPr id="8" name="Freeform 8"/>
          <p:cNvSpPr/>
          <p:nvPr/>
        </p:nvSpPr>
        <p:spPr>
          <a:xfrm>
            <a:off x="2877823" y="2638448"/>
            <a:ext cx="12257626" cy="5001218"/>
          </a:xfrm>
          <a:custGeom>
            <a:avLst/>
            <a:gdLst/>
            <a:ahLst/>
            <a:cxnLst/>
            <a:rect l="l" t="t" r="r" b="b"/>
            <a:pathLst>
              <a:path w="13388153" h="5462482">
                <a:moveTo>
                  <a:pt x="0" y="0"/>
                </a:moveTo>
                <a:lnTo>
                  <a:pt x="13388152" y="0"/>
                </a:lnTo>
                <a:lnTo>
                  <a:pt x="13388152" y="5462482"/>
                </a:lnTo>
                <a:lnTo>
                  <a:pt x="0" y="5462482"/>
                </a:lnTo>
                <a:lnTo>
                  <a:pt x="0" y="0"/>
                </a:lnTo>
                <a:close/>
              </a:path>
            </a:pathLst>
          </a:custGeom>
          <a:blipFill>
            <a:blip r:embed="rId6"/>
            <a:stretch>
              <a:fillRect/>
            </a:stretch>
          </a:blipFill>
        </p:spPr>
        <p:txBody>
          <a:bodyPr/>
          <a:lstStyle/>
          <a:p>
            <a:endParaRPr lang="en-VN"/>
          </a:p>
        </p:txBody>
      </p:sp>
      <p:sp>
        <p:nvSpPr>
          <p:cNvPr id="9" name="TextBox 9"/>
          <p:cNvSpPr txBox="1"/>
          <p:nvPr/>
        </p:nvSpPr>
        <p:spPr>
          <a:xfrm>
            <a:off x="-2627723" y="1579479"/>
            <a:ext cx="15267714" cy="1067856"/>
          </a:xfrm>
          <a:prstGeom prst="rect">
            <a:avLst/>
          </a:prstGeom>
        </p:spPr>
        <p:txBody>
          <a:bodyPr lIns="0" tIns="0" rIns="0" bIns="0" rtlCol="0" anchor="t">
            <a:spAutoFit/>
          </a:bodyPr>
          <a:lstStyle/>
          <a:p>
            <a:pPr marL="1619248" lvl="1" indent="-809624" algn="ctr">
              <a:lnSpc>
                <a:spcPts val="8999"/>
              </a:lnSpc>
              <a:buAutoNum type="arabicPeriod"/>
            </a:pPr>
            <a:r>
              <a:rPr lang="en-US" sz="5500" spc="89" dirty="0">
                <a:solidFill>
                  <a:srgbClr val="915833">
                    <a:alpha val="80000"/>
                  </a:srgbClr>
                </a:solidFill>
                <a:latin typeface="More Sugar"/>
                <a:ea typeface="More Sugar"/>
                <a:cs typeface="More Sugar"/>
                <a:sym typeface="More Sugar"/>
              </a:rPr>
              <a:t>6. Mino Variants Classes</a:t>
            </a:r>
          </a:p>
        </p:txBody>
      </p:sp>
      <p:sp>
        <p:nvSpPr>
          <p:cNvPr id="10" name="TextBox 10"/>
          <p:cNvSpPr txBox="1"/>
          <p:nvPr/>
        </p:nvSpPr>
        <p:spPr>
          <a:xfrm>
            <a:off x="320077" y="7805007"/>
            <a:ext cx="17373116" cy="2271263"/>
          </a:xfrm>
          <a:prstGeom prst="rect">
            <a:avLst/>
          </a:prstGeom>
        </p:spPr>
        <p:txBody>
          <a:bodyPr lIns="0" tIns="0" rIns="0" bIns="0" rtlCol="0" anchor="t">
            <a:spAutoFit/>
          </a:bodyPr>
          <a:lstStyle/>
          <a:p>
            <a:pPr marL="734081" lvl="1" indent="-367040" algn="just">
              <a:lnSpc>
                <a:spcPct val="150000"/>
              </a:lnSpc>
              <a:buFont typeface="Arial"/>
              <a:buChar char="•"/>
            </a:pPr>
            <a:r>
              <a:rPr lang="en-US" sz="3400" spc="40" dirty="0">
                <a:solidFill>
                  <a:srgbClr val="000000"/>
                </a:solidFill>
                <a:latin typeface="#9Slide03 Ample" panose="02000000000000000000" pitchFamily="2" charset="77"/>
                <a:ea typeface="More Sugar"/>
                <a:cs typeface="More Sugar"/>
                <a:sym typeface="More Sugar"/>
              </a:rPr>
              <a:t>The Mino class is extended by specific subclasses that define the shapes and behaviors of individual Tetris pieces. Each variant inherits common attributes and methods from Mino but customizes the piece layout and behavior.</a:t>
            </a:r>
          </a:p>
        </p:txBody>
      </p:sp>
      <p:sp>
        <p:nvSpPr>
          <p:cNvPr id="11" name="Freeform 3">
            <a:extLst>
              <a:ext uri="{FF2B5EF4-FFF2-40B4-BE49-F238E27FC236}">
                <a16:creationId xmlns:a16="http://schemas.microsoft.com/office/drawing/2014/main" id="{8E9C772C-1F19-4859-B14A-7414AFAAF674}"/>
              </a:ext>
            </a:extLst>
          </p:cNvPr>
          <p:cNvSpPr/>
          <p:nvPr/>
        </p:nvSpPr>
        <p:spPr>
          <a:xfrm>
            <a:off x="16532060" y="100709"/>
            <a:ext cx="3144100" cy="2189437"/>
          </a:xfrm>
          <a:custGeom>
            <a:avLst/>
            <a:gdLst/>
            <a:ahLst/>
            <a:cxnLst/>
            <a:rect l="l" t="t" r="r" b="b"/>
            <a:pathLst>
              <a:path w="3144100" h="2189437">
                <a:moveTo>
                  <a:pt x="0" y="0"/>
                </a:moveTo>
                <a:lnTo>
                  <a:pt x="3144100" y="0"/>
                </a:lnTo>
                <a:lnTo>
                  <a:pt x="3144100" y="2189437"/>
                </a:lnTo>
                <a:lnTo>
                  <a:pt x="0" y="2189437"/>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VN"/>
          </a:p>
        </p:txBody>
      </p:sp>
      <p:sp>
        <p:nvSpPr>
          <p:cNvPr id="12" name="TextBox 4">
            <a:extLst>
              <a:ext uri="{FF2B5EF4-FFF2-40B4-BE49-F238E27FC236}">
                <a16:creationId xmlns:a16="http://schemas.microsoft.com/office/drawing/2014/main" id="{A69BC316-8145-C4D3-1660-8FEB9F292405}"/>
              </a:ext>
            </a:extLst>
          </p:cNvPr>
          <p:cNvSpPr txBox="1"/>
          <p:nvPr/>
        </p:nvSpPr>
        <p:spPr>
          <a:xfrm>
            <a:off x="3423518" y="23813"/>
            <a:ext cx="11669564" cy="1143000"/>
          </a:xfrm>
          <a:prstGeom prst="rect">
            <a:avLst/>
          </a:prstGeom>
        </p:spPr>
        <p:txBody>
          <a:bodyPr lIns="0" tIns="0" rIns="0" bIns="0" rtlCol="0" anchor="t">
            <a:spAutoFit/>
          </a:bodyPr>
          <a:lstStyle/>
          <a:p>
            <a:pPr marL="0" lvl="0" indent="0" algn="ctr">
              <a:lnSpc>
                <a:spcPts val="8999"/>
              </a:lnSpc>
            </a:pPr>
            <a:r>
              <a:rPr lang="en-US" sz="7499" spc="89" dirty="0">
                <a:solidFill>
                  <a:srgbClr val="915833">
                    <a:alpha val="80000"/>
                  </a:srgbClr>
                </a:solidFill>
                <a:latin typeface="More Sugar"/>
                <a:ea typeface="More Sugar"/>
                <a:cs typeface="More Sugar"/>
                <a:sym typeface="More Sugar"/>
              </a:rPr>
              <a:t>Class diagram</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arn(inVertical)">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randombar(horizont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42"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anim calcmode="lin" valueType="num">
                                      <p:cBhvr>
                                        <p:cTn id="18" dur="500" fill="hold"/>
                                        <p:tgtEl>
                                          <p:spTgt spid="10"/>
                                        </p:tgtEl>
                                        <p:attrNameLst>
                                          <p:attrName>ppt_x</p:attrName>
                                        </p:attrNameLst>
                                      </p:cBhvr>
                                      <p:tavLst>
                                        <p:tav tm="0">
                                          <p:val>
                                            <p:strVal val="#ppt_x"/>
                                          </p:val>
                                        </p:tav>
                                        <p:tav tm="100000">
                                          <p:val>
                                            <p:strVal val="#ppt_x"/>
                                          </p:val>
                                        </p:tav>
                                      </p:tavLst>
                                    </p:anim>
                                    <p:anim calcmode="lin" valueType="num">
                                      <p:cBhvr>
                                        <p:cTn id="19" dur="5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VN"/>
          </a:p>
        </p:txBody>
      </p:sp>
      <p:sp>
        <p:nvSpPr>
          <p:cNvPr id="3" name="Freeform 3"/>
          <p:cNvSpPr/>
          <p:nvPr/>
        </p:nvSpPr>
        <p:spPr>
          <a:xfrm>
            <a:off x="16508995" y="6742900"/>
            <a:ext cx="3144100" cy="2189437"/>
          </a:xfrm>
          <a:custGeom>
            <a:avLst/>
            <a:gdLst/>
            <a:ahLst/>
            <a:cxnLst/>
            <a:rect l="l" t="t" r="r" b="b"/>
            <a:pathLst>
              <a:path w="3144100" h="2189437">
                <a:moveTo>
                  <a:pt x="0" y="0"/>
                </a:moveTo>
                <a:lnTo>
                  <a:pt x="3144100" y="0"/>
                </a:lnTo>
                <a:lnTo>
                  <a:pt x="3144100" y="2189437"/>
                </a:lnTo>
                <a:lnTo>
                  <a:pt x="0" y="218943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VN"/>
          </a:p>
        </p:txBody>
      </p:sp>
      <p:sp>
        <p:nvSpPr>
          <p:cNvPr id="4" name="TextBox 4"/>
          <p:cNvSpPr txBox="1"/>
          <p:nvPr/>
        </p:nvSpPr>
        <p:spPr>
          <a:xfrm>
            <a:off x="3309218" y="-9525"/>
            <a:ext cx="11669564" cy="1143000"/>
          </a:xfrm>
          <a:prstGeom prst="rect">
            <a:avLst/>
          </a:prstGeom>
        </p:spPr>
        <p:txBody>
          <a:bodyPr lIns="0" tIns="0" rIns="0" bIns="0" rtlCol="0" anchor="t">
            <a:spAutoFit/>
          </a:bodyPr>
          <a:lstStyle/>
          <a:p>
            <a:pPr marL="0" lvl="0" indent="0" algn="ctr">
              <a:lnSpc>
                <a:spcPts val="8999"/>
              </a:lnSpc>
            </a:pPr>
            <a:r>
              <a:rPr lang="en-US" sz="7499" spc="89">
                <a:solidFill>
                  <a:srgbClr val="915833">
                    <a:alpha val="80000"/>
                  </a:srgbClr>
                </a:solidFill>
                <a:latin typeface="More Sugar"/>
                <a:ea typeface="More Sugar"/>
                <a:cs typeface="More Sugar"/>
                <a:sym typeface="More Sugar"/>
              </a:rPr>
              <a:t>Class diagram</a:t>
            </a:r>
          </a:p>
        </p:txBody>
      </p:sp>
      <p:sp>
        <p:nvSpPr>
          <p:cNvPr id="5" name="Freeform 5"/>
          <p:cNvSpPr/>
          <p:nvPr/>
        </p:nvSpPr>
        <p:spPr>
          <a:xfrm rot="-5400000">
            <a:off x="8949268" y="-5786561"/>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6">
              <a:alphaModFix amt="19999"/>
            </a:blip>
            <a:stretch>
              <a:fillRect/>
            </a:stretch>
          </a:blipFill>
        </p:spPr>
        <p:txBody>
          <a:bodyPr/>
          <a:lstStyle/>
          <a:p>
            <a:endParaRPr lang="en-VN"/>
          </a:p>
        </p:txBody>
      </p:sp>
      <p:sp>
        <p:nvSpPr>
          <p:cNvPr id="6" name="Freeform 6"/>
          <p:cNvSpPr/>
          <p:nvPr/>
        </p:nvSpPr>
        <p:spPr>
          <a:xfrm rot="-5400000">
            <a:off x="473576" y="7160659"/>
            <a:ext cx="9065117" cy="8229600"/>
          </a:xfrm>
          <a:custGeom>
            <a:avLst/>
            <a:gdLst/>
            <a:ahLst/>
            <a:cxnLst/>
            <a:rect l="l" t="t" r="r" b="b"/>
            <a:pathLst>
              <a:path w="9065117" h="8229600">
                <a:moveTo>
                  <a:pt x="0" y="0"/>
                </a:moveTo>
                <a:lnTo>
                  <a:pt x="9065117" y="0"/>
                </a:lnTo>
                <a:lnTo>
                  <a:pt x="9065117" y="8229600"/>
                </a:lnTo>
                <a:lnTo>
                  <a:pt x="0" y="8229600"/>
                </a:lnTo>
                <a:lnTo>
                  <a:pt x="0" y="0"/>
                </a:lnTo>
                <a:close/>
              </a:path>
            </a:pathLst>
          </a:custGeom>
          <a:blipFill>
            <a:blip r:embed="rId6">
              <a:alphaModFix amt="19999"/>
            </a:blip>
            <a:stretch>
              <a:fillRect t="-4318" b="-4318"/>
            </a:stretch>
          </a:blipFill>
        </p:spPr>
        <p:txBody>
          <a:bodyPr/>
          <a:lstStyle/>
          <a:p>
            <a:endParaRPr lang="en-VN"/>
          </a:p>
        </p:txBody>
      </p:sp>
      <p:sp>
        <p:nvSpPr>
          <p:cNvPr id="7" name="Freeform 7"/>
          <p:cNvSpPr/>
          <p:nvPr/>
        </p:nvSpPr>
        <p:spPr>
          <a:xfrm rot="4055964">
            <a:off x="-1093951" y="4136385"/>
            <a:ext cx="3542304" cy="2832332"/>
          </a:xfrm>
          <a:custGeom>
            <a:avLst/>
            <a:gdLst/>
            <a:ahLst/>
            <a:cxnLst/>
            <a:rect l="l" t="t" r="r" b="b"/>
            <a:pathLst>
              <a:path w="3542304" h="2832332">
                <a:moveTo>
                  <a:pt x="0" y="0"/>
                </a:moveTo>
                <a:lnTo>
                  <a:pt x="3542304" y="0"/>
                </a:lnTo>
                <a:lnTo>
                  <a:pt x="3542304" y="2832332"/>
                </a:lnTo>
                <a:lnTo>
                  <a:pt x="0" y="283233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VN"/>
          </a:p>
        </p:txBody>
      </p:sp>
      <p:sp>
        <p:nvSpPr>
          <p:cNvPr id="8" name="Freeform 8"/>
          <p:cNvSpPr/>
          <p:nvPr/>
        </p:nvSpPr>
        <p:spPr>
          <a:xfrm>
            <a:off x="12489702" y="1290326"/>
            <a:ext cx="3636834" cy="7706350"/>
          </a:xfrm>
          <a:custGeom>
            <a:avLst/>
            <a:gdLst/>
            <a:ahLst/>
            <a:cxnLst/>
            <a:rect l="l" t="t" r="r" b="b"/>
            <a:pathLst>
              <a:path w="2874835" h="6091693">
                <a:moveTo>
                  <a:pt x="0" y="0"/>
                </a:moveTo>
                <a:lnTo>
                  <a:pt x="2874836" y="0"/>
                </a:lnTo>
                <a:lnTo>
                  <a:pt x="2874836" y="6091692"/>
                </a:lnTo>
                <a:lnTo>
                  <a:pt x="0" y="6091692"/>
                </a:lnTo>
                <a:lnTo>
                  <a:pt x="0" y="0"/>
                </a:lnTo>
                <a:close/>
              </a:path>
            </a:pathLst>
          </a:custGeom>
          <a:blipFill>
            <a:blip r:embed="rId9"/>
            <a:stretch>
              <a:fillRect/>
            </a:stretch>
          </a:blipFill>
        </p:spPr>
        <p:txBody>
          <a:bodyPr/>
          <a:lstStyle/>
          <a:p>
            <a:endParaRPr lang="en-VN"/>
          </a:p>
        </p:txBody>
      </p:sp>
      <p:sp>
        <p:nvSpPr>
          <p:cNvPr id="9" name="TextBox 9"/>
          <p:cNvSpPr txBox="1"/>
          <p:nvPr/>
        </p:nvSpPr>
        <p:spPr>
          <a:xfrm>
            <a:off x="-2895600" y="1221882"/>
            <a:ext cx="15267714" cy="1067856"/>
          </a:xfrm>
          <a:prstGeom prst="rect">
            <a:avLst/>
          </a:prstGeom>
        </p:spPr>
        <p:txBody>
          <a:bodyPr lIns="0" tIns="0" rIns="0" bIns="0" rtlCol="0" anchor="t">
            <a:spAutoFit/>
          </a:bodyPr>
          <a:lstStyle/>
          <a:p>
            <a:pPr marL="1619248" lvl="1" indent="-809624" algn="ctr">
              <a:lnSpc>
                <a:spcPts val="8999"/>
              </a:lnSpc>
              <a:buAutoNum type="arabicPeriod"/>
            </a:pPr>
            <a:r>
              <a:rPr lang="en-US" sz="5500" spc="89" dirty="0">
                <a:solidFill>
                  <a:srgbClr val="915833">
                    <a:alpha val="80000"/>
                  </a:srgbClr>
                </a:solidFill>
                <a:latin typeface="More Sugar"/>
                <a:ea typeface="More Sugar"/>
                <a:cs typeface="More Sugar"/>
                <a:sym typeface="More Sugar"/>
              </a:rPr>
              <a:t>7. </a:t>
            </a:r>
            <a:r>
              <a:rPr lang="en-US" sz="5500" spc="89" dirty="0" err="1">
                <a:solidFill>
                  <a:srgbClr val="915833">
                    <a:alpha val="80000"/>
                  </a:srgbClr>
                </a:solidFill>
                <a:latin typeface="More Sugar"/>
                <a:ea typeface="More Sugar"/>
                <a:cs typeface="More Sugar"/>
                <a:sym typeface="More Sugar"/>
              </a:rPr>
              <a:t>PlayManager</a:t>
            </a:r>
            <a:r>
              <a:rPr lang="en-US" sz="5500" spc="89" dirty="0">
                <a:solidFill>
                  <a:srgbClr val="915833">
                    <a:alpha val="80000"/>
                  </a:srgbClr>
                </a:solidFill>
                <a:latin typeface="More Sugar"/>
                <a:ea typeface="More Sugar"/>
                <a:cs typeface="More Sugar"/>
                <a:sym typeface="More Sugar"/>
              </a:rPr>
              <a:t> Class</a:t>
            </a:r>
          </a:p>
        </p:txBody>
      </p:sp>
      <p:sp>
        <p:nvSpPr>
          <p:cNvPr id="10" name="TextBox 10"/>
          <p:cNvSpPr txBox="1"/>
          <p:nvPr/>
        </p:nvSpPr>
        <p:spPr>
          <a:xfrm>
            <a:off x="2322998" y="4170832"/>
            <a:ext cx="8801609" cy="1486433"/>
          </a:xfrm>
          <a:prstGeom prst="rect">
            <a:avLst/>
          </a:prstGeom>
        </p:spPr>
        <p:txBody>
          <a:bodyPr wrap="square" lIns="0" tIns="0" rIns="0" bIns="0" rtlCol="0" anchor="t">
            <a:spAutoFit/>
          </a:bodyPr>
          <a:lstStyle/>
          <a:p>
            <a:pPr marL="734081" lvl="1" indent="-367040" algn="just">
              <a:lnSpc>
                <a:spcPct val="150000"/>
              </a:lnSpc>
              <a:buFont typeface="Arial"/>
              <a:buChar char="•"/>
            </a:pPr>
            <a:r>
              <a:rPr lang="en-US" sz="3400" spc="40" dirty="0">
                <a:solidFill>
                  <a:srgbClr val="000000"/>
                </a:solidFill>
                <a:latin typeface="#9Slide03 Ample" panose="02000000000000000000" pitchFamily="2" charset="77"/>
                <a:ea typeface="More Sugar"/>
                <a:cs typeface="More Sugar"/>
                <a:sym typeface="More Sugar"/>
              </a:rPr>
              <a:t>The </a:t>
            </a:r>
            <a:r>
              <a:rPr lang="en-US" sz="3400" spc="40" dirty="0" err="1">
                <a:solidFill>
                  <a:srgbClr val="000000"/>
                </a:solidFill>
                <a:latin typeface="#9Slide03 Ample" panose="02000000000000000000" pitchFamily="2" charset="77"/>
                <a:ea typeface="More Sugar"/>
                <a:cs typeface="More Sugar"/>
                <a:sym typeface="More Sugar"/>
              </a:rPr>
              <a:t>PlayManager</a:t>
            </a:r>
            <a:r>
              <a:rPr lang="en-US" sz="3400" spc="40" dirty="0">
                <a:solidFill>
                  <a:srgbClr val="000000"/>
                </a:solidFill>
                <a:latin typeface="#9Slide03 Ample" panose="02000000000000000000" pitchFamily="2" charset="77"/>
                <a:ea typeface="More Sugar"/>
                <a:cs typeface="More Sugar"/>
                <a:sym typeface="More Sugar"/>
              </a:rPr>
              <a:t> class manages the core gameplay mechanics. </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 calcmode="lin" valueType="num">
                                      <p:cBhvr>
                                        <p:cTn id="7" dur="500" fill="hold"/>
                                        <p:tgtEl>
                                          <p:spTgt spid="9">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9">
                                            <p:txEl>
                                              <p:pRg st="0" end="0"/>
                                            </p:txEl>
                                          </p:spTgt>
                                        </p:tgtEl>
                                        <p:attrNameLst>
                                          <p:attrName>ppt_h</p:attrName>
                                        </p:attrNameLst>
                                      </p:cBhvr>
                                      <p:tavLst>
                                        <p:tav tm="0">
                                          <p:val>
                                            <p:strVal val="#ppt_h"/>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2" presetClass="entr" presetSubtype="2"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p:tgtEl>
                                          <p:spTgt spid="8"/>
                                        </p:tgtEl>
                                        <p:attrNameLst>
                                          <p:attrName>ppt_x</p:attrName>
                                        </p:attrNameLst>
                                      </p:cBhvr>
                                      <p:tavLst>
                                        <p:tav tm="0">
                                          <p:val>
                                            <p:strVal val="#ppt_x+#ppt_w*1.125000"/>
                                          </p:val>
                                        </p:tav>
                                        <p:tav tm="100000">
                                          <p:val>
                                            <p:strVal val="#ppt_x"/>
                                          </p:val>
                                        </p:tav>
                                      </p:tavLst>
                                    </p:anim>
                                    <p:animEffect transition="in" filter="wipe(left)">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p:tgtEl>
                                          <p:spTgt spid="10"/>
                                        </p:tgtEl>
                                        <p:attrNameLst>
                                          <p:attrName>ppt_x</p:attrName>
                                        </p:attrNameLst>
                                      </p:cBhvr>
                                      <p:tavLst>
                                        <p:tav tm="0">
                                          <p:val>
                                            <p:strVal val="#ppt_x-#ppt_w*1.125000"/>
                                          </p:val>
                                        </p:tav>
                                        <p:tav tm="100000">
                                          <p:val>
                                            <p:strVal val="#ppt_x"/>
                                          </p:val>
                                        </p:tav>
                                      </p:tavLst>
                                    </p:anim>
                                    <p:animEffect transition="in" filter="wipe(right)">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VN"/>
          </a:p>
        </p:txBody>
      </p:sp>
      <p:sp>
        <p:nvSpPr>
          <p:cNvPr id="5" name="Freeform 5"/>
          <p:cNvSpPr/>
          <p:nvPr/>
        </p:nvSpPr>
        <p:spPr>
          <a:xfrm rot="-5400000">
            <a:off x="8949268" y="-5786561"/>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3">
              <a:alphaModFix amt="19999"/>
            </a:blip>
            <a:stretch>
              <a:fillRect/>
            </a:stretch>
          </a:blipFill>
        </p:spPr>
        <p:txBody>
          <a:bodyPr/>
          <a:lstStyle/>
          <a:p>
            <a:endParaRPr lang="en-VN"/>
          </a:p>
        </p:txBody>
      </p:sp>
      <p:sp>
        <p:nvSpPr>
          <p:cNvPr id="6" name="Freeform 6"/>
          <p:cNvSpPr/>
          <p:nvPr/>
        </p:nvSpPr>
        <p:spPr>
          <a:xfrm rot="-5400000">
            <a:off x="473576" y="7160659"/>
            <a:ext cx="9065117" cy="8229600"/>
          </a:xfrm>
          <a:custGeom>
            <a:avLst/>
            <a:gdLst/>
            <a:ahLst/>
            <a:cxnLst/>
            <a:rect l="l" t="t" r="r" b="b"/>
            <a:pathLst>
              <a:path w="9065117" h="8229600">
                <a:moveTo>
                  <a:pt x="0" y="0"/>
                </a:moveTo>
                <a:lnTo>
                  <a:pt x="9065117" y="0"/>
                </a:lnTo>
                <a:lnTo>
                  <a:pt x="9065117" y="8229600"/>
                </a:lnTo>
                <a:lnTo>
                  <a:pt x="0" y="8229600"/>
                </a:lnTo>
                <a:lnTo>
                  <a:pt x="0" y="0"/>
                </a:lnTo>
                <a:close/>
              </a:path>
            </a:pathLst>
          </a:custGeom>
          <a:blipFill>
            <a:blip r:embed="rId3">
              <a:alphaModFix amt="19999"/>
            </a:blip>
            <a:stretch>
              <a:fillRect t="-4318" b="-4318"/>
            </a:stretch>
          </a:blipFill>
        </p:spPr>
        <p:txBody>
          <a:bodyPr/>
          <a:lstStyle/>
          <a:p>
            <a:endParaRPr lang="en-VN"/>
          </a:p>
        </p:txBody>
      </p:sp>
      <p:sp>
        <p:nvSpPr>
          <p:cNvPr id="7" name="Freeform 7"/>
          <p:cNvSpPr/>
          <p:nvPr/>
        </p:nvSpPr>
        <p:spPr>
          <a:xfrm rot="4055964">
            <a:off x="-1093951" y="4136385"/>
            <a:ext cx="3542304" cy="2832332"/>
          </a:xfrm>
          <a:custGeom>
            <a:avLst/>
            <a:gdLst/>
            <a:ahLst/>
            <a:cxnLst/>
            <a:rect l="l" t="t" r="r" b="b"/>
            <a:pathLst>
              <a:path w="3542304" h="2832332">
                <a:moveTo>
                  <a:pt x="0" y="0"/>
                </a:moveTo>
                <a:lnTo>
                  <a:pt x="3542304" y="0"/>
                </a:lnTo>
                <a:lnTo>
                  <a:pt x="3542304" y="2832332"/>
                </a:lnTo>
                <a:lnTo>
                  <a:pt x="0" y="2832332"/>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VN"/>
          </a:p>
        </p:txBody>
      </p:sp>
      <p:sp>
        <p:nvSpPr>
          <p:cNvPr id="8" name="Freeform 8"/>
          <p:cNvSpPr/>
          <p:nvPr/>
        </p:nvSpPr>
        <p:spPr>
          <a:xfrm>
            <a:off x="4191000" y="2409020"/>
            <a:ext cx="9906000" cy="4971868"/>
          </a:xfrm>
          <a:custGeom>
            <a:avLst/>
            <a:gdLst/>
            <a:ahLst/>
            <a:cxnLst/>
            <a:rect l="l" t="t" r="r" b="b"/>
            <a:pathLst>
              <a:path w="12007486" h="6026614">
                <a:moveTo>
                  <a:pt x="0" y="0"/>
                </a:moveTo>
                <a:lnTo>
                  <a:pt x="12007486" y="0"/>
                </a:lnTo>
                <a:lnTo>
                  <a:pt x="12007486" y="6026614"/>
                </a:lnTo>
                <a:lnTo>
                  <a:pt x="0" y="6026614"/>
                </a:lnTo>
                <a:lnTo>
                  <a:pt x="0" y="0"/>
                </a:lnTo>
                <a:close/>
              </a:path>
            </a:pathLst>
          </a:custGeom>
          <a:blipFill>
            <a:blip r:embed="rId6"/>
            <a:stretch>
              <a:fillRect/>
            </a:stretch>
          </a:blipFill>
        </p:spPr>
        <p:txBody>
          <a:bodyPr/>
          <a:lstStyle/>
          <a:p>
            <a:endParaRPr lang="en-VN"/>
          </a:p>
        </p:txBody>
      </p:sp>
      <p:sp>
        <p:nvSpPr>
          <p:cNvPr id="9" name="TextBox 9"/>
          <p:cNvSpPr txBox="1"/>
          <p:nvPr/>
        </p:nvSpPr>
        <p:spPr>
          <a:xfrm>
            <a:off x="-2627723" y="1341164"/>
            <a:ext cx="15267714" cy="1067856"/>
          </a:xfrm>
          <a:prstGeom prst="rect">
            <a:avLst/>
          </a:prstGeom>
        </p:spPr>
        <p:txBody>
          <a:bodyPr lIns="0" tIns="0" rIns="0" bIns="0" rtlCol="0" anchor="t">
            <a:spAutoFit/>
          </a:bodyPr>
          <a:lstStyle/>
          <a:p>
            <a:pPr marL="1619248" lvl="1" indent="-809624" algn="ctr">
              <a:lnSpc>
                <a:spcPts val="8999"/>
              </a:lnSpc>
              <a:buAutoNum type="arabicPeriod"/>
            </a:pPr>
            <a:r>
              <a:rPr lang="en-US" sz="5500" spc="89" dirty="0">
                <a:solidFill>
                  <a:srgbClr val="915833">
                    <a:alpha val="80000"/>
                  </a:srgbClr>
                </a:solidFill>
                <a:latin typeface="More Sugar"/>
                <a:ea typeface="More Sugar"/>
                <a:cs typeface="More Sugar"/>
                <a:sym typeface="More Sugar"/>
              </a:rPr>
              <a:t>8 User Interface Classes</a:t>
            </a:r>
          </a:p>
        </p:txBody>
      </p:sp>
      <p:sp>
        <p:nvSpPr>
          <p:cNvPr id="10" name="TextBox 10"/>
          <p:cNvSpPr txBox="1"/>
          <p:nvPr/>
        </p:nvSpPr>
        <p:spPr>
          <a:xfrm>
            <a:off x="434377" y="7192259"/>
            <a:ext cx="17373116" cy="3056093"/>
          </a:xfrm>
          <a:prstGeom prst="rect">
            <a:avLst/>
          </a:prstGeom>
        </p:spPr>
        <p:txBody>
          <a:bodyPr lIns="0" tIns="0" rIns="0" bIns="0" rtlCol="0" anchor="t">
            <a:spAutoFit/>
          </a:bodyPr>
          <a:lstStyle/>
          <a:p>
            <a:pPr algn="just">
              <a:lnSpc>
                <a:spcPct val="150000"/>
              </a:lnSpc>
              <a:spcBef>
                <a:spcPct val="0"/>
              </a:spcBef>
            </a:pPr>
            <a:r>
              <a:rPr lang="en-US" sz="3400" spc="40" dirty="0">
                <a:solidFill>
                  <a:srgbClr val="000000"/>
                </a:solidFill>
                <a:latin typeface="#9Slide03 Ample" panose="02000000000000000000" pitchFamily="2" charset="77"/>
                <a:ea typeface="More Sugar"/>
                <a:cs typeface="More Sugar"/>
                <a:sym typeface="More Sugar"/>
              </a:rPr>
              <a:t>The User Interface (UI) classes are responsible for creating and managing the visual components of the Tetris game. They enable players to interact with the game through well-defined controls (buttons) and structured screens, ensuring a seamless and engaging user experience.</a:t>
            </a:r>
          </a:p>
        </p:txBody>
      </p:sp>
      <p:sp>
        <p:nvSpPr>
          <p:cNvPr id="11" name="Freeform 3">
            <a:extLst>
              <a:ext uri="{FF2B5EF4-FFF2-40B4-BE49-F238E27FC236}">
                <a16:creationId xmlns:a16="http://schemas.microsoft.com/office/drawing/2014/main" id="{9D6FEB84-891D-9A30-711F-5D80D92CEEFC}"/>
              </a:ext>
            </a:extLst>
          </p:cNvPr>
          <p:cNvSpPr/>
          <p:nvPr/>
        </p:nvSpPr>
        <p:spPr>
          <a:xfrm>
            <a:off x="16532060" y="100709"/>
            <a:ext cx="3144100" cy="2189437"/>
          </a:xfrm>
          <a:custGeom>
            <a:avLst/>
            <a:gdLst/>
            <a:ahLst/>
            <a:cxnLst/>
            <a:rect l="l" t="t" r="r" b="b"/>
            <a:pathLst>
              <a:path w="3144100" h="2189437">
                <a:moveTo>
                  <a:pt x="0" y="0"/>
                </a:moveTo>
                <a:lnTo>
                  <a:pt x="3144100" y="0"/>
                </a:lnTo>
                <a:lnTo>
                  <a:pt x="3144100" y="2189437"/>
                </a:lnTo>
                <a:lnTo>
                  <a:pt x="0" y="2189437"/>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VN"/>
          </a:p>
        </p:txBody>
      </p:sp>
      <p:sp>
        <p:nvSpPr>
          <p:cNvPr id="12" name="TextBox 4">
            <a:extLst>
              <a:ext uri="{FF2B5EF4-FFF2-40B4-BE49-F238E27FC236}">
                <a16:creationId xmlns:a16="http://schemas.microsoft.com/office/drawing/2014/main" id="{61EA3A52-1CF1-ADDB-A06B-95D195C70320}"/>
              </a:ext>
            </a:extLst>
          </p:cNvPr>
          <p:cNvSpPr txBox="1"/>
          <p:nvPr/>
        </p:nvSpPr>
        <p:spPr>
          <a:xfrm>
            <a:off x="3423518" y="23813"/>
            <a:ext cx="11669564" cy="1143000"/>
          </a:xfrm>
          <a:prstGeom prst="rect">
            <a:avLst/>
          </a:prstGeom>
        </p:spPr>
        <p:txBody>
          <a:bodyPr lIns="0" tIns="0" rIns="0" bIns="0" rtlCol="0" anchor="t">
            <a:spAutoFit/>
          </a:bodyPr>
          <a:lstStyle/>
          <a:p>
            <a:pPr marL="0" lvl="0" indent="0" algn="ctr">
              <a:lnSpc>
                <a:spcPts val="8999"/>
              </a:lnSpc>
            </a:pPr>
            <a:r>
              <a:rPr lang="en-US" sz="7499" spc="89" dirty="0">
                <a:solidFill>
                  <a:srgbClr val="915833">
                    <a:alpha val="80000"/>
                  </a:srgbClr>
                </a:solidFill>
                <a:latin typeface="More Sugar"/>
                <a:ea typeface="More Sugar"/>
                <a:cs typeface="More Sugar"/>
                <a:sym typeface="More Sugar"/>
              </a:rPr>
              <a:t>Class diagram</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3"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strips(upRigh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DDA94-F29C-911F-7F9F-2FE13EA85E58}"/>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7F6E1801-AE71-3EEE-3E3B-1CB0C88804DD}"/>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VN"/>
          </a:p>
        </p:txBody>
      </p:sp>
      <p:sp>
        <p:nvSpPr>
          <p:cNvPr id="5" name="Freeform 5">
            <a:extLst>
              <a:ext uri="{FF2B5EF4-FFF2-40B4-BE49-F238E27FC236}">
                <a16:creationId xmlns:a16="http://schemas.microsoft.com/office/drawing/2014/main" id="{38E84859-66B8-3FF5-BF8F-DB36FC13F474}"/>
              </a:ext>
            </a:extLst>
          </p:cNvPr>
          <p:cNvSpPr/>
          <p:nvPr/>
        </p:nvSpPr>
        <p:spPr>
          <a:xfrm rot="-5400000">
            <a:off x="8949268" y="-5786561"/>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3">
              <a:alphaModFix amt="19999"/>
            </a:blip>
            <a:stretch>
              <a:fillRect/>
            </a:stretch>
          </a:blipFill>
        </p:spPr>
        <p:txBody>
          <a:bodyPr/>
          <a:lstStyle/>
          <a:p>
            <a:endParaRPr lang="en-VN"/>
          </a:p>
        </p:txBody>
      </p:sp>
      <p:sp>
        <p:nvSpPr>
          <p:cNvPr id="6" name="Freeform 6">
            <a:extLst>
              <a:ext uri="{FF2B5EF4-FFF2-40B4-BE49-F238E27FC236}">
                <a16:creationId xmlns:a16="http://schemas.microsoft.com/office/drawing/2014/main" id="{549D4C53-7ED7-2C43-CACD-E4B8E7AB2ACB}"/>
              </a:ext>
            </a:extLst>
          </p:cNvPr>
          <p:cNvSpPr/>
          <p:nvPr/>
        </p:nvSpPr>
        <p:spPr>
          <a:xfrm rot="-5400000">
            <a:off x="473576" y="7160659"/>
            <a:ext cx="9065117" cy="8229600"/>
          </a:xfrm>
          <a:custGeom>
            <a:avLst/>
            <a:gdLst/>
            <a:ahLst/>
            <a:cxnLst/>
            <a:rect l="l" t="t" r="r" b="b"/>
            <a:pathLst>
              <a:path w="9065117" h="8229600">
                <a:moveTo>
                  <a:pt x="0" y="0"/>
                </a:moveTo>
                <a:lnTo>
                  <a:pt x="9065117" y="0"/>
                </a:lnTo>
                <a:lnTo>
                  <a:pt x="9065117" y="8229600"/>
                </a:lnTo>
                <a:lnTo>
                  <a:pt x="0" y="8229600"/>
                </a:lnTo>
                <a:lnTo>
                  <a:pt x="0" y="0"/>
                </a:lnTo>
                <a:close/>
              </a:path>
            </a:pathLst>
          </a:custGeom>
          <a:blipFill>
            <a:blip r:embed="rId3">
              <a:alphaModFix amt="19999"/>
            </a:blip>
            <a:stretch>
              <a:fillRect t="-4318" b="-4318"/>
            </a:stretch>
          </a:blipFill>
        </p:spPr>
        <p:txBody>
          <a:bodyPr/>
          <a:lstStyle/>
          <a:p>
            <a:endParaRPr lang="en-VN"/>
          </a:p>
        </p:txBody>
      </p:sp>
      <p:sp>
        <p:nvSpPr>
          <p:cNvPr id="9" name="TextBox 9">
            <a:extLst>
              <a:ext uri="{FF2B5EF4-FFF2-40B4-BE49-F238E27FC236}">
                <a16:creationId xmlns:a16="http://schemas.microsoft.com/office/drawing/2014/main" id="{6DD9849B-1867-9ABE-0063-7B68EE1A1699}"/>
              </a:ext>
            </a:extLst>
          </p:cNvPr>
          <p:cNvSpPr txBox="1"/>
          <p:nvPr/>
        </p:nvSpPr>
        <p:spPr>
          <a:xfrm>
            <a:off x="-4972400" y="913393"/>
            <a:ext cx="15267714" cy="1067856"/>
          </a:xfrm>
          <a:prstGeom prst="rect">
            <a:avLst/>
          </a:prstGeom>
        </p:spPr>
        <p:txBody>
          <a:bodyPr lIns="0" tIns="0" rIns="0" bIns="0" rtlCol="0" anchor="t">
            <a:spAutoFit/>
          </a:bodyPr>
          <a:lstStyle/>
          <a:p>
            <a:pPr marL="809624" lvl="1" algn="ctr">
              <a:lnSpc>
                <a:spcPts val="8999"/>
              </a:lnSpc>
            </a:pPr>
            <a:r>
              <a:rPr lang="en-US" sz="5500" spc="89" dirty="0">
                <a:solidFill>
                  <a:srgbClr val="915833">
                    <a:alpha val="80000"/>
                  </a:srgbClr>
                </a:solidFill>
                <a:latin typeface="More Sugar"/>
                <a:ea typeface="More Sugar"/>
                <a:cs typeface="More Sugar"/>
                <a:sym typeface="More Sugar"/>
              </a:rPr>
              <a:t>Waiting Screen</a:t>
            </a:r>
          </a:p>
        </p:txBody>
      </p:sp>
      <p:sp>
        <p:nvSpPr>
          <p:cNvPr id="10" name="TextBox 10">
            <a:extLst>
              <a:ext uri="{FF2B5EF4-FFF2-40B4-BE49-F238E27FC236}">
                <a16:creationId xmlns:a16="http://schemas.microsoft.com/office/drawing/2014/main" id="{C8FE5BA2-EF04-84DE-FF78-0870A34394D9}"/>
              </a:ext>
            </a:extLst>
          </p:cNvPr>
          <p:cNvSpPr txBox="1"/>
          <p:nvPr/>
        </p:nvSpPr>
        <p:spPr>
          <a:xfrm>
            <a:off x="381001" y="3615453"/>
            <a:ext cx="9525000" cy="3056093"/>
          </a:xfrm>
          <a:prstGeom prst="rect">
            <a:avLst/>
          </a:prstGeom>
        </p:spPr>
        <p:txBody>
          <a:bodyPr wrap="square" lIns="0" tIns="0" rIns="0" bIns="0" rtlCol="0" anchor="t">
            <a:spAutoFit/>
          </a:bodyPr>
          <a:lstStyle/>
          <a:p>
            <a:pPr marL="457200" indent="-457200" algn="just">
              <a:lnSpc>
                <a:spcPct val="150000"/>
              </a:lnSpc>
              <a:spcBef>
                <a:spcPct val="0"/>
              </a:spcBef>
              <a:buFont typeface="Arial" panose="020B0604020202020204" pitchFamily="34" charset="0"/>
              <a:buChar char="•"/>
            </a:pPr>
            <a:r>
              <a:rPr lang="en-US" sz="3400" spc="40" dirty="0" err="1">
                <a:solidFill>
                  <a:srgbClr val="000000"/>
                </a:solidFill>
                <a:latin typeface="#9Slide03 Ample" panose="02000000000000000000" pitchFamily="2" charset="77"/>
                <a:ea typeface="More Sugar"/>
                <a:cs typeface="More Sugar"/>
                <a:sym typeface="More Sugar"/>
              </a:rPr>
              <a:t>StartButton</a:t>
            </a:r>
            <a:r>
              <a:rPr lang="en-US" sz="3400" spc="40" dirty="0">
                <a:solidFill>
                  <a:srgbClr val="000000"/>
                </a:solidFill>
                <a:latin typeface="#9Slide03 Ample" panose="02000000000000000000" pitchFamily="2" charset="77"/>
                <a:ea typeface="More Sugar"/>
                <a:cs typeface="More Sugar"/>
                <a:sym typeface="More Sugar"/>
              </a:rPr>
              <a:t>: Start the game with visually distinct styling and functionality</a:t>
            </a:r>
          </a:p>
          <a:p>
            <a:pPr marL="457200" indent="-457200" algn="just">
              <a:lnSpc>
                <a:spcPct val="150000"/>
              </a:lnSpc>
              <a:spcBef>
                <a:spcPct val="0"/>
              </a:spcBef>
              <a:buFont typeface="Arial" panose="020B0604020202020204" pitchFamily="34" charset="0"/>
              <a:buChar char="•"/>
            </a:pPr>
            <a:r>
              <a:rPr lang="en-US" sz="3400" spc="40" dirty="0" err="1">
                <a:solidFill>
                  <a:srgbClr val="000000"/>
                </a:solidFill>
                <a:latin typeface="#9Slide03 Ample" panose="02000000000000000000" pitchFamily="2" charset="77"/>
                <a:ea typeface="More Sugar"/>
                <a:cs typeface="More Sugar"/>
                <a:sym typeface="More Sugar"/>
              </a:rPr>
              <a:t>ExitButton</a:t>
            </a:r>
            <a:r>
              <a:rPr lang="en-US" sz="3400" spc="40" dirty="0">
                <a:solidFill>
                  <a:srgbClr val="000000"/>
                </a:solidFill>
                <a:latin typeface="#9Slide03 Ample" panose="02000000000000000000" pitchFamily="2" charset="77"/>
                <a:ea typeface="More Sugar"/>
                <a:cs typeface="More Sugar"/>
                <a:sym typeface="More Sugar"/>
              </a:rPr>
              <a:t>: Provide an easy and clear way to exit the game.</a:t>
            </a:r>
          </a:p>
        </p:txBody>
      </p:sp>
      <p:sp>
        <p:nvSpPr>
          <p:cNvPr id="11" name="Freeform 3">
            <a:extLst>
              <a:ext uri="{FF2B5EF4-FFF2-40B4-BE49-F238E27FC236}">
                <a16:creationId xmlns:a16="http://schemas.microsoft.com/office/drawing/2014/main" id="{CDA8D5CE-91EB-0E80-189D-4DF5EF9E744A}"/>
              </a:ext>
            </a:extLst>
          </p:cNvPr>
          <p:cNvSpPr/>
          <p:nvPr/>
        </p:nvSpPr>
        <p:spPr>
          <a:xfrm>
            <a:off x="16532060" y="100709"/>
            <a:ext cx="3144100" cy="2189437"/>
          </a:xfrm>
          <a:custGeom>
            <a:avLst/>
            <a:gdLst/>
            <a:ahLst/>
            <a:cxnLst/>
            <a:rect l="l" t="t" r="r" b="b"/>
            <a:pathLst>
              <a:path w="3144100" h="2189437">
                <a:moveTo>
                  <a:pt x="0" y="0"/>
                </a:moveTo>
                <a:lnTo>
                  <a:pt x="3144100" y="0"/>
                </a:lnTo>
                <a:lnTo>
                  <a:pt x="3144100" y="2189437"/>
                </a:lnTo>
                <a:lnTo>
                  <a:pt x="0" y="218943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VN"/>
          </a:p>
        </p:txBody>
      </p:sp>
      <p:sp>
        <p:nvSpPr>
          <p:cNvPr id="12" name="TextBox 4">
            <a:extLst>
              <a:ext uri="{FF2B5EF4-FFF2-40B4-BE49-F238E27FC236}">
                <a16:creationId xmlns:a16="http://schemas.microsoft.com/office/drawing/2014/main" id="{C2ACB2F7-CB55-8EF7-AFAE-7967F2FD4B6A}"/>
              </a:ext>
            </a:extLst>
          </p:cNvPr>
          <p:cNvSpPr txBox="1"/>
          <p:nvPr/>
        </p:nvSpPr>
        <p:spPr>
          <a:xfrm>
            <a:off x="3423518" y="23813"/>
            <a:ext cx="11669564" cy="1159741"/>
          </a:xfrm>
          <a:prstGeom prst="rect">
            <a:avLst/>
          </a:prstGeom>
        </p:spPr>
        <p:txBody>
          <a:bodyPr lIns="0" tIns="0" rIns="0" bIns="0" rtlCol="0" anchor="t">
            <a:spAutoFit/>
          </a:bodyPr>
          <a:lstStyle/>
          <a:p>
            <a:pPr marL="0" lvl="0" indent="0" algn="ctr">
              <a:lnSpc>
                <a:spcPts val="8999"/>
              </a:lnSpc>
            </a:pPr>
            <a:r>
              <a:rPr lang="en-US" sz="8000" spc="89" dirty="0">
                <a:solidFill>
                  <a:srgbClr val="915833">
                    <a:alpha val="80000"/>
                  </a:srgbClr>
                </a:solidFill>
                <a:latin typeface="More Sugar"/>
                <a:ea typeface="More Sugar"/>
                <a:cs typeface="More Sugar"/>
                <a:sym typeface="More Sugar"/>
              </a:rPr>
              <a:t>User Interface Classes</a:t>
            </a:r>
            <a:endParaRPr lang="en-US" sz="7499" spc="89" dirty="0">
              <a:solidFill>
                <a:srgbClr val="915833">
                  <a:alpha val="80000"/>
                </a:srgbClr>
              </a:solidFill>
              <a:latin typeface="More Sugar"/>
              <a:ea typeface="More Sugar"/>
              <a:cs typeface="More Sugar"/>
              <a:sym typeface="More Sugar"/>
            </a:endParaRPr>
          </a:p>
        </p:txBody>
      </p:sp>
      <p:pic>
        <p:nvPicPr>
          <p:cNvPr id="3" name="Picture 2">
            <a:extLst>
              <a:ext uri="{FF2B5EF4-FFF2-40B4-BE49-F238E27FC236}">
                <a16:creationId xmlns:a16="http://schemas.microsoft.com/office/drawing/2014/main" id="{A9DF01CD-FFFB-7109-F665-2C78DB95E885}"/>
              </a:ext>
            </a:extLst>
          </p:cNvPr>
          <p:cNvPicPr>
            <a:picLocks noChangeAspect="1"/>
          </p:cNvPicPr>
          <p:nvPr/>
        </p:nvPicPr>
        <p:blipFill>
          <a:blip r:embed="rId6"/>
          <a:stretch>
            <a:fillRect/>
          </a:stretch>
        </p:blipFill>
        <p:spPr>
          <a:xfrm>
            <a:off x="10237124" y="3389987"/>
            <a:ext cx="7772400" cy="4598297"/>
          </a:xfrm>
          <a:prstGeom prst="rect">
            <a:avLst/>
          </a:prstGeom>
        </p:spPr>
      </p:pic>
    </p:spTree>
    <p:extLst>
      <p:ext uri="{BB962C8B-B14F-4D97-AF65-F5344CB8AC3E}">
        <p14:creationId xmlns:p14="http://schemas.microsoft.com/office/powerpoint/2010/main" val="2953827249"/>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3" fill="hold" grpId="0" nodeType="click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strips(upRight)">
                                      <p:cBhvr>
                                        <p:cTn id="12"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47D2AA-6D0B-F080-5BC5-0AE1BC49F31B}"/>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AD355765-5622-F340-A302-7C75097D214D}"/>
              </a:ext>
            </a:extLst>
          </p:cNvPr>
          <p:cNvSpPr/>
          <p:nvPr/>
        </p:nvSpPr>
        <p:spPr>
          <a:xfrm>
            <a:off x="-63749"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VN" dirty="0"/>
          </a:p>
        </p:txBody>
      </p:sp>
      <p:sp>
        <p:nvSpPr>
          <p:cNvPr id="5" name="Freeform 5">
            <a:extLst>
              <a:ext uri="{FF2B5EF4-FFF2-40B4-BE49-F238E27FC236}">
                <a16:creationId xmlns:a16="http://schemas.microsoft.com/office/drawing/2014/main" id="{3A33C7E2-2B56-03F0-B146-19826B40625B}"/>
              </a:ext>
            </a:extLst>
          </p:cNvPr>
          <p:cNvSpPr/>
          <p:nvPr/>
        </p:nvSpPr>
        <p:spPr>
          <a:xfrm rot="-5400000">
            <a:off x="8949268" y="-5786561"/>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3">
              <a:alphaModFix amt="19999"/>
            </a:blip>
            <a:stretch>
              <a:fillRect/>
            </a:stretch>
          </a:blipFill>
        </p:spPr>
        <p:txBody>
          <a:bodyPr/>
          <a:lstStyle/>
          <a:p>
            <a:endParaRPr lang="en-VN"/>
          </a:p>
        </p:txBody>
      </p:sp>
      <p:sp>
        <p:nvSpPr>
          <p:cNvPr id="6" name="Freeform 6">
            <a:extLst>
              <a:ext uri="{FF2B5EF4-FFF2-40B4-BE49-F238E27FC236}">
                <a16:creationId xmlns:a16="http://schemas.microsoft.com/office/drawing/2014/main" id="{75DBF7E7-F5F4-F690-980D-46BE9C7A507D}"/>
              </a:ext>
            </a:extLst>
          </p:cNvPr>
          <p:cNvSpPr/>
          <p:nvPr/>
        </p:nvSpPr>
        <p:spPr>
          <a:xfrm rot="-5400000">
            <a:off x="473576" y="7160659"/>
            <a:ext cx="9065117" cy="8229600"/>
          </a:xfrm>
          <a:custGeom>
            <a:avLst/>
            <a:gdLst/>
            <a:ahLst/>
            <a:cxnLst/>
            <a:rect l="l" t="t" r="r" b="b"/>
            <a:pathLst>
              <a:path w="9065117" h="8229600">
                <a:moveTo>
                  <a:pt x="0" y="0"/>
                </a:moveTo>
                <a:lnTo>
                  <a:pt x="9065117" y="0"/>
                </a:lnTo>
                <a:lnTo>
                  <a:pt x="9065117" y="8229600"/>
                </a:lnTo>
                <a:lnTo>
                  <a:pt x="0" y="8229600"/>
                </a:lnTo>
                <a:lnTo>
                  <a:pt x="0" y="0"/>
                </a:lnTo>
                <a:close/>
              </a:path>
            </a:pathLst>
          </a:custGeom>
          <a:blipFill>
            <a:blip r:embed="rId3">
              <a:alphaModFix amt="19999"/>
            </a:blip>
            <a:stretch>
              <a:fillRect t="-4318" b="-4318"/>
            </a:stretch>
          </a:blipFill>
        </p:spPr>
        <p:txBody>
          <a:bodyPr/>
          <a:lstStyle/>
          <a:p>
            <a:endParaRPr lang="en-VN"/>
          </a:p>
        </p:txBody>
      </p:sp>
      <p:sp>
        <p:nvSpPr>
          <p:cNvPr id="9" name="TextBox 9">
            <a:extLst>
              <a:ext uri="{FF2B5EF4-FFF2-40B4-BE49-F238E27FC236}">
                <a16:creationId xmlns:a16="http://schemas.microsoft.com/office/drawing/2014/main" id="{F6F0704F-D7BB-B151-E678-A9B79333834E}"/>
              </a:ext>
            </a:extLst>
          </p:cNvPr>
          <p:cNvSpPr txBox="1"/>
          <p:nvPr/>
        </p:nvSpPr>
        <p:spPr>
          <a:xfrm>
            <a:off x="-4972400" y="913393"/>
            <a:ext cx="15267714" cy="1067856"/>
          </a:xfrm>
          <a:prstGeom prst="rect">
            <a:avLst/>
          </a:prstGeom>
        </p:spPr>
        <p:txBody>
          <a:bodyPr lIns="0" tIns="0" rIns="0" bIns="0" rtlCol="0" anchor="t">
            <a:spAutoFit/>
          </a:bodyPr>
          <a:lstStyle/>
          <a:p>
            <a:pPr marL="809624" lvl="1" algn="ctr">
              <a:lnSpc>
                <a:spcPts val="8999"/>
              </a:lnSpc>
            </a:pPr>
            <a:r>
              <a:rPr lang="en-US" sz="5500" spc="89" dirty="0">
                <a:solidFill>
                  <a:srgbClr val="915833">
                    <a:alpha val="80000"/>
                  </a:srgbClr>
                </a:solidFill>
                <a:latin typeface="More Sugar"/>
                <a:ea typeface="More Sugar"/>
                <a:cs typeface="More Sugar"/>
                <a:sym typeface="More Sugar"/>
              </a:rPr>
              <a:t>Main Screen</a:t>
            </a:r>
          </a:p>
        </p:txBody>
      </p:sp>
      <p:sp>
        <p:nvSpPr>
          <p:cNvPr id="11" name="Freeform 3">
            <a:extLst>
              <a:ext uri="{FF2B5EF4-FFF2-40B4-BE49-F238E27FC236}">
                <a16:creationId xmlns:a16="http://schemas.microsoft.com/office/drawing/2014/main" id="{EF352762-3524-9ABA-B19C-746534F4EE26}"/>
              </a:ext>
            </a:extLst>
          </p:cNvPr>
          <p:cNvSpPr/>
          <p:nvPr/>
        </p:nvSpPr>
        <p:spPr>
          <a:xfrm>
            <a:off x="16532060" y="100709"/>
            <a:ext cx="3144100" cy="2189437"/>
          </a:xfrm>
          <a:custGeom>
            <a:avLst/>
            <a:gdLst/>
            <a:ahLst/>
            <a:cxnLst/>
            <a:rect l="l" t="t" r="r" b="b"/>
            <a:pathLst>
              <a:path w="3144100" h="2189437">
                <a:moveTo>
                  <a:pt x="0" y="0"/>
                </a:moveTo>
                <a:lnTo>
                  <a:pt x="3144100" y="0"/>
                </a:lnTo>
                <a:lnTo>
                  <a:pt x="3144100" y="2189437"/>
                </a:lnTo>
                <a:lnTo>
                  <a:pt x="0" y="218943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VN"/>
          </a:p>
        </p:txBody>
      </p:sp>
      <p:sp>
        <p:nvSpPr>
          <p:cNvPr id="12" name="TextBox 4">
            <a:extLst>
              <a:ext uri="{FF2B5EF4-FFF2-40B4-BE49-F238E27FC236}">
                <a16:creationId xmlns:a16="http://schemas.microsoft.com/office/drawing/2014/main" id="{0F9F4FCF-C638-6E42-71CA-99D18B36F549}"/>
              </a:ext>
            </a:extLst>
          </p:cNvPr>
          <p:cNvSpPr txBox="1"/>
          <p:nvPr/>
        </p:nvSpPr>
        <p:spPr>
          <a:xfrm>
            <a:off x="3423518" y="23813"/>
            <a:ext cx="11669564" cy="1159741"/>
          </a:xfrm>
          <a:prstGeom prst="rect">
            <a:avLst/>
          </a:prstGeom>
        </p:spPr>
        <p:txBody>
          <a:bodyPr lIns="0" tIns="0" rIns="0" bIns="0" rtlCol="0" anchor="t">
            <a:spAutoFit/>
          </a:bodyPr>
          <a:lstStyle/>
          <a:p>
            <a:pPr marL="0" lvl="0" indent="0" algn="ctr">
              <a:lnSpc>
                <a:spcPts val="8999"/>
              </a:lnSpc>
            </a:pPr>
            <a:r>
              <a:rPr lang="en-US" sz="8000" spc="89" dirty="0">
                <a:solidFill>
                  <a:srgbClr val="915833">
                    <a:alpha val="80000"/>
                  </a:srgbClr>
                </a:solidFill>
                <a:latin typeface="More Sugar"/>
                <a:ea typeface="More Sugar"/>
                <a:cs typeface="More Sugar"/>
                <a:sym typeface="More Sugar"/>
              </a:rPr>
              <a:t>User Interface Classes</a:t>
            </a:r>
            <a:endParaRPr lang="en-US" sz="7499" spc="89" dirty="0">
              <a:solidFill>
                <a:srgbClr val="915833">
                  <a:alpha val="80000"/>
                </a:srgbClr>
              </a:solidFill>
              <a:latin typeface="More Sugar"/>
              <a:ea typeface="More Sugar"/>
              <a:cs typeface="More Sugar"/>
              <a:sym typeface="More Sugar"/>
            </a:endParaRPr>
          </a:p>
        </p:txBody>
      </p:sp>
      <p:sp>
        <p:nvSpPr>
          <p:cNvPr id="19" name="TextBox 10">
            <a:extLst>
              <a:ext uri="{FF2B5EF4-FFF2-40B4-BE49-F238E27FC236}">
                <a16:creationId xmlns:a16="http://schemas.microsoft.com/office/drawing/2014/main" id="{8A313589-CDFC-BFB8-6FD8-C0B5B6EA37E1}"/>
              </a:ext>
            </a:extLst>
          </p:cNvPr>
          <p:cNvSpPr txBox="1"/>
          <p:nvPr/>
        </p:nvSpPr>
        <p:spPr>
          <a:xfrm>
            <a:off x="288347" y="2396830"/>
            <a:ext cx="11137109" cy="6851556"/>
          </a:xfrm>
          <a:prstGeom prst="rect">
            <a:avLst/>
          </a:prstGeom>
        </p:spPr>
        <p:txBody>
          <a:bodyPr wrap="square" lIns="0" tIns="0" rIns="0" bIns="0" rtlCol="0" anchor="t">
            <a:spAutoFit/>
          </a:bodyPr>
          <a:lstStyle/>
          <a:p>
            <a:pPr algn="just">
              <a:lnSpc>
                <a:spcPct val="150000"/>
              </a:lnSpc>
              <a:spcBef>
                <a:spcPct val="0"/>
              </a:spcBef>
            </a:pPr>
            <a:r>
              <a:rPr lang="en-US" sz="3000" spc="40" dirty="0">
                <a:solidFill>
                  <a:srgbClr val="000000"/>
                </a:solidFill>
                <a:latin typeface="#9Slide03 Ample" panose="02000000000000000000" pitchFamily="2" charset="77"/>
                <a:ea typeface="More Sugar"/>
                <a:cs typeface="More Sugar"/>
                <a:sym typeface="More Sugar"/>
              </a:rPr>
              <a:t>Start: The game initializes and waits for the player to start.</a:t>
            </a:r>
          </a:p>
          <a:p>
            <a:pPr algn="just">
              <a:lnSpc>
                <a:spcPct val="150000"/>
              </a:lnSpc>
              <a:spcBef>
                <a:spcPct val="0"/>
              </a:spcBef>
            </a:pPr>
            <a:r>
              <a:rPr lang="en-US" sz="3000" spc="40" dirty="0">
                <a:solidFill>
                  <a:srgbClr val="000000"/>
                </a:solidFill>
                <a:latin typeface="#9Slide03 Ample" panose="02000000000000000000" pitchFamily="2" charset="77"/>
                <a:ea typeface="More Sugar"/>
                <a:cs typeface="More Sugar"/>
                <a:sym typeface="More Sugar"/>
              </a:rPr>
              <a:t>Gameplay: </a:t>
            </a:r>
          </a:p>
          <a:p>
            <a:pPr algn="just">
              <a:lnSpc>
                <a:spcPct val="150000"/>
              </a:lnSpc>
              <a:spcBef>
                <a:spcPct val="0"/>
              </a:spcBef>
            </a:pPr>
            <a:r>
              <a:rPr lang="en-US" sz="3000" spc="40" dirty="0">
                <a:solidFill>
                  <a:srgbClr val="000000"/>
                </a:solidFill>
                <a:latin typeface="#9Slide03 Ample" panose="02000000000000000000" pitchFamily="2" charset="77"/>
                <a:ea typeface="More Sugar"/>
                <a:cs typeface="More Sugar"/>
                <a:sym typeface="More Sugar"/>
              </a:rPr>
              <a:t> - The active piece is controlled by the player.</a:t>
            </a:r>
          </a:p>
          <a:p>
            <a:pPr algn="just">
              <a:lnSpc>
                <a:spcPct val="150000"/>
              </a:lnSpc>
              <a:spcBef>
                <a:spcPct val="0"/>
              </a:spcBef>
            </a:pPr>
            <a:r>
              <a:rPr lang="en-US" sz="3000" spc="40" dirty="0">
                <a:solidFill>
                  <a:srgbClr val="000000"/>
                </a:solidFill>
                <a:latin typeface="#9Slide03 Ample" panose="02000000000000000000" pitchFamily="2" charset="77"/>
                <a:ea typeface="More Sugar"/>
                <a:cs typeface="More Sugar"/>
                <a:sym typeface="More Sugar"/>
              </a:rPr>
              <a:t>- Rows are cleared, scores are updated, and levels progress.</a:t>
            </a:r>
          </a:p>
          <a:p>
            <a:pPr algn="just">
              <a:lnSpc>
                <a:spcPct val="150000"/>
              </a:lnSpc>
              <a:spcBef>
                <a:spcPct val="0"/>
              </a:spcBef>
            </a:pPr>
            <a:r>
              <a:rPr lang="en-US" sz="3000" spc="40" dirty="0">
                <a:solidFill>
                  <a:srgbClr val="000000"/>
                </a:solidFill>
                <a:latin typeface="#9Slide03 Ample" panose="02000000000000000000" pitchFamily="2" charset="77"/>
                <a:ea typeface="More Sugar"/>
                <a:cs typeface="More Sugar"/>
                <a:sym typeface="More Sugar"/>
              </a:rPr>
              <a:t>- The game increases in difficulty as the player clears more lines.</a:t>
            </a:r>
          </a:p>
          <a:p>
            <a:pPr algn="just">
              <a:lnSpc>
                <a:spcPct val="150000"/>
              </a:lnSpc>
              <a:spcBef>
                <a:spcPct val="0"/>
              </a:spcBef>
            </a:pPr>
            <a:r>
              <a:rPr lang="en-US" sz="3000" spc="40" dirty="0">
                <a:solidFill>
                  <a:srgbClr val="000000"/>
                </a:solidFill>
                <a:latin typeface="#9Slide03 Ample" panose="02000000000000000000" pitchFamily="2" charset="77"/>
                <a:ea typeface="More Sugar"/>
                <a:cs typeface="More Sugar"/>
                <a:sym typeface="More Sugar"/>
              </a:rPr>
              <a:t>Pause/Game Over:</a:t>
            </a:r>
          </a:p>
          <a:p>
            <a:pPr algn="just">
              <a:lnSpc>
                <a:spcPct val="150000"/>
              </a:lnSpc>
              <a:spcBef>
                <a:spcPct val="0"/>
              </a:spcBef>
            </a:pPr>
            <a:r>
              <a:rPr lang="en-US" sz="3000" spc="40" dirty="0">
                <a:solidFill>
                  <a:srgbClr val="000000"/>
                </a:solidFill>
                <a:latin typeface="#9Slide03 Ample" panose="02000000000000000000" pitchFamily="2" charset="77"/>
                <a:ea typeface="More Sugar"/>
                <a:cs typeface="More Sugar"/>
                <a:sym typeface="More Sugar"/>
              </a:rPr>
              <a:t>- Pause: Halts gameplay and waits for the player to </a:t>
            </a:r>
            <a:r>
              <a:rPr lang="en-US" sz="3000" spc="40" dirty="0" err="1">
                <a:solidFill>
                  <a:srgbClr val="000000"/>
                </a:solidFill>
                <a:latin typeface="#9Slide03 Ample" panose="02000000000000000000" pitchFamily="2" charset="77"/>
                <a:ea typeface="More Sugar"/>
                <a:cs typeface="More Sugar"/>
                <a:sym typeface="More Sugar"/>
              </a:rPr>
              <a:t>unpause</a:t>
            </a:r>
            <a:r>
              <a:rPr lang="en-US" sz="3000" spc="40" dirty="0">
                <a:solidFill>
                  <a:srgbClr val="000000"/>
                </a:solidFill>
                <a:latin typeface="#9Slide03 Ample" panose="02000000000000000000" pitchFamily="2" charset="77"/>
                <a:ea typeface="More Sugar"/>
                <a:cs typeface="More Sugar"/>
                <a:sym typeface="More Sugar"/>
              </a:rPr>
              <a:t>.</a:t>
            </a:r>
          </a:p>
          <a:p>
            <a:pPr algn="just">
              <a:lnSpc>
                <a:spcPct val="150000"/>
              </a:lnSpc>
              <a:spcBef>
                <a:spcPct val="0"/>
              </a:spcBef>
            </a:pPr>
            <a:r>
              <a:rPr lang="en-US" sz="3000" spc="40" dirty="0">
                <a:solidFill>
                  <a:srgbClr val="000000"/>
                </a:solidFill>
                <a:latin typeface="#9Slide03 Ample" panose="02000000000000000000" pitchFamily="2" charset="77"/>
                <a:ea typeface="More Sugar"/>
                <a:cs typeface="More Sugar"/>
                <a:sym typeface="More Sugar"/>
              </a:rPr>
              <a:t>- Game Over: Stops updates and waits for the player to reset.</a:t>
            </a:r>
          </a:p>
          <a:p>
            <a:pPr algn="just">
              <a:lnSpc>
                <a:spcPct val="150000"/>
              </a:lnSpc>
              <a:spcBef>
                <a:spcPct val="0"/>
              </a:spcBef>
            </a:pPr>
            <a:r>
              <a:rPr lang="en-US" sz="3000" spc="40" dirty="0">
                <a:solidFill>
                  <a:srgbClr val="000000"/>
                </a:solidFill>
                <a:latin typeface="#9Slide03 Ample" panose="02000000000000000000" pitchFamily="2" charset="77"/>
                <a:ea typeface="More Sugar"/>
                <a:cs typeface="More Sugar"/>
                <a:sym typeface="More Sugar"/>
              </a:rPr>
              <a:t>Reset: The game is reset, allowing the player to start a new session.</a:t>
            </a:r>
          </a:p>
        </p:txBody>
      </p:sp>
      <p:pic>
        <p:nvPicPr>
          <p:cNvPr id="13" name="Picture 12" descr="A screenshot of a video game&#10;&#10;Description automatically generated">
            <a:extLst>
              <a:ext uri="{FF2B5EF4-FFF2-40B4-BE49-F238E27FC236}">
                <a16:creationId xmlns:a16="http://schemas.microsoft.com/office/drawing/2014/main" id="{CAD3326C-7640-03C7-B484-DF270163EAB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1425457" y="3173688"/>
            <a:ext cx="6862544" cy="4205287"/>
          </a:xfrm>
          <a:prstGeom prst="rect">
            <a:avLst/>
          </a:prstGeom>
        </p:spPr>
      </p:pic>
    </p:spTree>
    <p:extLst>
      <p:ext uri="{BB962C8B-B14F-4D97-AF65-F5344CB8AC3E}">
        <p14:creationId xmlns:p14="http://schemas.microsoft.com/office/powerpoint/2010/main" val="3122444086"/>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checkerboard(across)">
                                      <p:cBhvr>
                                        <p:cTn id="12" dur="500"/>
                                        <p:tgtEl>
                                          <p:spTgt spid="13"/>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3"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strips(upRight)">
                                      <p:cBhvr>
                                        <p:cTn id="17"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9"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VN"/>
          </a:p>
        </p:txBody>
      </p:sp>
      <p:sp>
        <p:nvSpPr>
          <p:cNvPr id="3" name="Freeform 3"/>
          <p:cNvSpPr/>
          <p:nvPr/>
        </p:nvSpPr>
        <p:spPr>
          <a:xfrm>
            <a:off x="5427475" y="2116993"/>
            <a:ext cx="3045645" cy="327625"/>
          </a:xfrm>
          <a:custGeom>
            <a:avLst/>
            <a:gdLst/>
            <a:ahLst/>
            <a:cxnLst/>
            <a:rect l="l" t="t" r="r" b="b"/>
            <a:pathLst>
              <a:path w="3045645" h="327625">
                <a:moveTo>
                  <a:pt x="0" y="0"/>
                </a:moveTo>
                <a:lnTo>
                  <a:pt x="3045645" y="0"/>
                </a:lnTo>
                <a:lnTo>
                  <a:pt x="3045645" y="327625"/>
                </a:lnTo>
                <a:lnTo>
                  <a:pt x="0" y="327625"/>
                </a:lnTo>
                <a:lnTo>
                  <a:pt x="0" y="0"/>
                </a:lnTo>
                <a:close/>
              </a:path>
            </a:pathLst>
          </a:custGeom>
          <a:blipFill>
            <a:blip r:embed="rId3">
              <a:extLst>
                <a:ext uri="{96DAC541-7B7A-43D3-8B79-37D633B846F1}">
                  <asvg:svgBlip xmlns:asvg="http://schemas.microsoft.com/office/drawing/2016/SVG/main" r:embed="rId4"/>
                </a:ext>
              </a:extLst>
            </a:blip>
            <a:stretch>
              <a:fillRect/>
            </a:stretch>
          </a:blipFill>
          <a:ln cap="sq">
            <a:noFill/>
            <a:prstDash val="solid"/>
            <a:miter/>
          </a:ln>
        </p:spPr>
        <p:txBody>
          <a:bodyPr/>
          <a:lstStyle/>
          <a:p>
            <a:endParaRPr lang="en-VN"/>
          </a:p>
        </p:txBody>
      </p:sp>
      <p:sp>
        <p:nvSpPr>
          <p:cNvPr id="4" name="Freeform 4"/>
          <p:cNvSpPr/>
          <p:nvPr/>
        </p:nvSpPr>
        <p:spPr>
          <a:xfrm>
            <a:off x="14262035" y="8571380"/>
            <a:ext cx="3294755" cy="808713"/>
          </a:xfrm>
          <a:custGeom>
            <a:avLst/>
            <a:gdLst/>
            <a:ahLst/>
            <a:cxnLst/>
            <a:rect l="l" t="t" r="r" b="b"/>
            <a:pathLst>
              <a:path w="3294755" h="808713">
                <a:moveTo>
                  <a:pt x="0" y="0"/>
                </a:moveTo>
                <a:lnTo>
                  <a:pt x="3294756" y="0"/>
                </a:lnTo>
                <a:lnTo>
                  <a:pt x="3294756" y="808713"/>
                </a:lnTo>
                <a:lnTo>
                  <a:pt x="0" y="808713"/>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VN"/>
          </a:p>
        </p:txBody>
      </p:sp>
      <p:sp>
        <p:nvSpPr>
          <p:cNvPr id="5" name="TextBox 5"/>
          <p:cNvSpPr txBox="1"/>
          <p:nvPr/>
        </p:nvSpPr>
        <p:spPr>
          <a:xfrm>
            <a:off x="2553800" y="803214"/>
            <a:ext cx="13180401" cy="1143000"/>
          </a:xfrm>
          <a:prstGeom prst="rect">
            <a:avLst/>
          </a:prstGeom>
        </p:spPr>
        <p:txBody>
          <a:bodyPr lIns="0" tIns="0" rIns="0" bIns="0" rtlCol="0" anchor="t">
            <a:spAutoFit/>
          </a:bodyPr>
          <a:lstStyle/>
          <a:p>
            <a:pPr marL="0" lvl="0" indent="0" algn="ctr">
              <a:lnSpc>
                <a:spcPts val="8999"/>
              </a:lnSpc>
              <a:spcBef>
                <a:spcPct val="0"/>
              </a:spcBef>
            </a:pPr>
            <a:r>
              <a:rPr lang="en-US" sz="7499" spc="89" dirty="0">
                <a:solidFill>
                  <a:srgbClr val="915833">
                    <a:alpha val="80000"/>
                  </a:srgbClr>
                </a:solidFill>
                <a:latin typeface="More Sugar"/>
                <a:ea typeface="More Sugar"/>
                <a:cs typeface="More Sugar"/>
                <a:sym typeface="More Sugar"/>
              </a:rPr>
              <a:t>Features and Implementation</a:t>
            </a:r>
          </a:p>
        </p:txBody>
      </p:sp>
      <p:sp>
        <p:nvSpPr>
          <p:cNvPr id="6" name="TextBox 6"/>
          <p:cNvSpPr txBox="1"/>
          <p:nvPr/>
        </p:nvSpPr>
        <p:spPr>
          <a:xfrm>
            <a:off x="1028700" y="2485383"/>
            <a:ext cx="13233335" cy="923925"/>
          </a:xfrm>
          <a:prstGeom prst="rect">
            <a:avLst/>
          </a:prstGeom>
        </p:spPr>
        <p:txBody>
          <a:bodyPr lIns="0" tIns="0" rIns="0" bIns="0" rtlCol="0" anchor="t">
            <a:spAutoFit/>
          </a:bodyPr>
          <a:lstStyle/>
          <a:p>
            <a:pPr marL="0" lvl="0" indent="0" algn="l">
              <a:lnSpc>
                <a:spcPts val="7200"/>
              </a:lnSpc>
              <a:spcBef>
                <a:spcPct val="0"/>
              </a:spcBef>
            </a:pPr>
            <a:r>
              <a:rPr lang="en-US" sz="5500" spc="72" dirty="0">
                <a:solidFill>
                  <a:srgbClr val="915833">
                    <a:alpha val="80000"/>
                  </a:srgbClr>
                </a:solidFill>
                <a:latin typeface="More Sugar"/>
                <a:ea typeface="More Sugar"/>
                <a:cs typeface="More Sugar"/>
                <a:sym typeface="More Sugar"/>
              </a:rPr>
              <a:t>1. Scoring and Level Progress System</a:t>
            </a:r>
          </a:p>
        </p:txBody>
      </p:sp>
      <p:sp>
        <p:nvSpPr>
          <p:cNvPr id="7" name="Freeform 7"/>
          <p:cNvSpPr/>
          <p:nvPr/>
        </p:nvSpPr>
        <p:spPr>
          <a:xfrm rot="-5400000">
            <a:off x="13200241" y="-4114802"/>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7">
              <a:alphaModFix amt="19999"/>
            </a:blip>
            <a:stretch>
              <a:fillRect/>
            </a:stretch>
          </a:blipFill>
        </p:spPr>
        <p:txBody>
          <a:bodyPr/>
          <a:lstStyle/>
          <a:p>
            <a:endParaRPr lang="en-VN" dirty="0"/>
          </a:p>
        </p:txBody>
      </p:sp>
      <p:sp>
        <p:nvSpPr>
          <p:cNvPr id="8" name="TextBox 8"/>
          <p:cNvSpPr txBox="1"/>
          <p:nvPr/>
        </p:nvSpPr>
        <p:spPr>
          <a:xfrm>
            <a:off x="183674" y="3619500"/>
            <a:ext cx="9493726" cy="2271263"/>
          </a:xfrm>
          <a:prstGeom prst="rect">
            <a:avLst/>
          </a:prstGeom>
        </p:spPr>
        <p:txBody>
          <a:bodyPr wrap="square" lIns="0" tIns="0" rIns="0" bIns="0" rtlCol="0" anchor="t">
            <a:spAutoFit/>
          </a:bodyPr>
          <a:lstStyle/>
          <a:p>
            <a:pPr marL="734081" lvl="1" indent="-367040" algn="just">
              <a:lnSpc>
                <a:spcPct val="150000"/>
              </a:lnSpc>
              <a:spcBef>
                <a:spcPct val="0"/>
              </a:spcBef>
              <a:buFont typeface="Arial"/>
              <a:buChar char="•"/>
            </a:pPr>
            <a:r>
              <a:rPr lang="en-US" sz="3400" spc="40" dirty="0">
                <a:solidFill>
                  <a:srgbClr val="000000"/>
                </a:solidFill>
                <a:latin typeface="#9Slide03 Ample" panose="02000000000000000000" pitchFamily="2" charset="77"/>
                <a:ea typeface="More Sugar"/>
                <a:cs typeface="More Sugar"/>
                <a:sym typeface="More Sugar"/>
              </a:rPr>
              <a:t>Score Calculation:</a:t>
            </a:r>
          </a:p>
          <a:p>
            <a:pPr marL="1468161" lvl="2" indent="-489387" algn="just">
              <a:lnSpc>
                <a:spcPct val="150000"/>
              </a:lnSpc>
              <a:spcBef>
                <a:spcPct val="0"/>
              </a:spcBef>
              <a:buFont typeface="Arial"/>
              <a:buChar char="⚬"/>
            </a:pPr>
            <a:r>
              <a:rPr lang="en-US" sz="3400" spc="40" dirty="0">
                <a:solidFill>
                  <a:srgbClr val="000000"/>
                </a:solidFill>
                <a:latin typeface="#9Slide03 Ample" panose="02000000000000000000" pitchFamily="2" charset="77"/>
                <a:ea typeface="More Sugar"/>
                <a:cs typeface="More Sugar"/>
                <a:sym typeface="More Sugar"/>
              </a:rPr>
              <a:t>50 points are awarded for each cleared line.</a:t>
            </a:r>
          </a:p>
        </p:txBody>
      </p:sp>
      <p:sp>
        <p:nvSpPr>
          <p:cNvPr id="10" name="TextBox 9">
            <a:extLst>
              <a:ext uri="{FF2B5EF4-FFF2-40B4-BE49-F238E27FC236}">
                <a16:creationId xmlns:a16="http://schemas.microsoft.com/office/drawing/2014/main" id="{07645E22-88A4-40AE-B33F-D209B3B56253}"/>
              </a:ext>
            </a:extLst>
          </p:cNvPr>
          <p:cNvSpPr txBox="1"/>
          <p:nvPr/>
        </p:nvSpPr>
        <p:spPr>
          <a:xfrm>
            <a:off x="10583465" y="3563259"/>
            <a:ext cx="6788944" cy="3160481"/>
          </a:xfrm>
          <a:prstGeom prst="rect">
            <a:avLst/>
          </a:prstGeom>
          <a:noFill/>
        </p:spPr>
        <p:txBody>
          <a:bodyPr wrap="square">
            <a:spAutoFit/>
          </a:bodyPr>
          <a:lstStyle/>
          <a:p>
            <a:pPr marL="734081" lvl="1" indent="-367040" algn="just">
              <a:lnSpc>
                <a:spcPct val="150000"/>
              </a:lnSpc>
              <a:spcBef>
                <a:spcPct val="0"/>
              </a:spcBef>
              <a:buFont typeface="Arial"/>
              <a:buChar char="•"/>
            </a:pPr>
            <a:r>
              <a:rPr lang="en-US" sz="3400" spc="40" dirty="0">
                <a:solidFill>
                  <a:srgbClr val="000000"/>
                </a:solidFill>
                <a:latin typeface="#9Slide03 Ample" panose="02000000000000000000" pitchFamily="2" charset="77"/>
                <a:ea typeface="More Sugar"/>
                <a:cs typeface="More Sugar"/>
                <a:sym typeface="More Sugar"/>
              </a:rPr>
              <a:t>Speed Adjustment:</a:t>
            </a:r>
          </a:p>
          <a:p>
            <a:pPr marL="1468161" lvl="2" indent="-489387" algn="just">
              <a:lnSpc>
                <a:spcPct val="150000"/>
              </a:lnSpc>
              <a:spcBef>
                <a:spcPct val="0"/>
              </a:spcBef>
              <a:buFont typeface="Arial"/>
              <a:buChar char="⚬"/>
            </a:pPr>
            <a:r>
              <a:rPr lang="en-US" sz="3400" spc="40" dirty="0">
                <a:solidFill>
                  <a:srgbClr val="000000"/>
                </a:solidFill>
                <a:latin typeface="#9Slide03 Ample" panose="02000000000000000000" pitchFamily="2" charset="77"/>
                <a:ea typeface="More Sugar"/>
                <a:cs typeface="More Sugar"/>
                <a:sym typeface="More Sugar"/>
              </a:rPr>
              <a:t>Drop speed reduces by 10 or 1 frame based on the level progression.</a:t>
            </a:r>
          </a:p>
        </p:txBody>
      </p:sp>
      <p:cxnSp>
        <p:nvCxnSpPr>
          <p:cNvPr id="12" name="Straight Connector 11">
            <a:extLst>
              <a:ext uri="{FF2B5EF4-FFF2-40B4-BE49-F238E27FC236}">
                <a16:creationId xmlns:a16="http://schemas.microsoft.com/office/drawing/2014/main" id="{139FE22F-E30D-F74F-16AE-D8AF706A28C3}"/>
              </a:ext>
            </a:extLst>
          </p:cNvPr>
          <p:cNvCxnSpPr/>
          <p:nvPr/>
        </p:nvCxnSpPr>
        <p:spPr>
          <a:xfrm>
            <a:off x="10439400" y="3969265"/>
            <a:ext cx="0" cy="5410828"/>
          </a:xfrm>
          <a:prstGeom prst="line">
            <a:avLst/>
          </a:prstGeom>
          <a:ln w="28575"/>
        </p:spPr>
        <p:style>
          <a:lnRef idx="1">
            <a:schemeClr val="dk1"/>
          </a:lnRef>
          <a:fillRef idx="0">
            <a:schemeClr val="dk1"/>
          </a:fillRef>
          <a:effectRef idx="0">
            <a:schemeClr val="dk1"/>
          </a:effectRef>
          <a:fontRef idx="minor">
            <a:schemeClr val="tx1"/>
          </a:fontRef>
        </p:style>
      </p:cxnSp>
      <p:sp>
        <p:nvSpPr>
          <p:cNvPr id="13" name="TextBox 8">
            <a:extLst>
              <a:ext uri="{FF2B5EF4-FFF2-40B4-BE49-F238E27FC236}">
                <a16:creationId xmlns:a16="http://schemas.microsoft.com/office/drawing/2014/main" id="{2B30CF4A-B930-6CDF-C9E0-DD5A25978E47}"/>
              </a:ext>
            </a:extLst>
          </p:cNvPr>
          <p:cNvSpPr txBox="1"/>
          <p:nvPr/>
        </p:nvSpPr>
        <p:spPr>
          <a:xfrm>
            <a:off x="183674" y="6016071"/>
            <a:ext cx="9493726" cy="3840923"/>
          </a:xfrm>
          <a:prstGeom prst="rect">
            <a:avLst/>
          </a:prstGeom>
        </p:spPr>
        <p:txBody>
          <a:bodyPr wrap="square" lIns="0" tIns="0" rIns="0" bIns="0" rtlCol="0" anchor="t">
            <a:spAutoFit/>
          </a:bodyPr>
          <a:lstStyle/>
          <a:p>
            <a:pPr marL="734081" lvl="1" indent="-367040" algn="just">
              <a:lnSpc>
                <a:spcPct val="150000"/>
              </a:lnSpc>
              <a:spcBef>
                <a:spcPct val="0"/>
              </a:spcBef>
              <a:buFont typeface="Arial"/>
              <a:buChar char="•"/>
            </a:pPr>
            <a:r>
              <a:rPr lang="en-US" sz="3400" spc="40" dirty="0">
                <a:solidFill>
                  <a:srgbClr val="000000"/>
                </a:solidFill>
                <a:latin typeface="#9Slide03 Ample" panose="02000000000000000000" pitchFamily="2" charset="77"/>
                <a:ea typeface="More Sugar"/>
                <a:cs typeface="More Sugar"/>
                <a:sym typeface="More Sugar"/>
              </a:rPr>
              <a:t>Level Progression:</a:t>
            </a:r>
          </a:p>
          <a:p>
            <a:pPr marL="1468161" lvl="2" indent="-489387" algn="just">
              <a:lnSpc>
                <a:spcPct val="150000"/>
              </a:lnSpc>
              <a:spcBef>
                <a:spcPct val="0"/>
              </a:spcBef>
              <a:buFont typeface="Arial"/>
              <a:buChar char="⚬"/>
            </a:pPr>
            <a:r>
              <a:rPr lang="en-US" sz="3400" spc="40" dirty="0">
                <a:solidFill>
                  <a:srgbClr val="000000"/>
                </a:solidFill>
                <a:latin typeface="#9Slide03 Ample" panose="02000000000000000000" pitchFamily="2" charset="77"/>
                <a:ea typeface="More Sugar"/>
                <a:cs typeface="More Sugar"/>
                <a:sym typeface="More Sugar"/>
              </a:rPr>
              <a:t>The level increases every 5 lines cleared.</a:t>
            </a:r>
          </a:p>
          <a:p>
            <a:pPr marL="1468161" lvl="2" indent="-489387" algn="just">
              <a:lnSpc>
                <a:spcPct val="150000"/>
              </a:lnSpc>
              <a:spcBef>
                <a:spcPct val="0"/>
              </a:spcBef>
              <a:buFont typeface="Arial"/>
              <a:buChar char="⚬"/>
            </a:pPr>
            <a:r>
              <a:rPr lang="en-US" sz="3400" spc="40" dirty="0">
                <a:solidFill>
                  <a:srgbClr val="000000"/>
                </a:solidFill>
                <a:latin typeface="#9Slide03 Ample" panose="02000000000000000000" pitchFamily="2" charset="77"/>
                <a:ea typeface="More Sugar"/>
                <a:cs typeface="More Sugar"/>
                <a:sym typeface="More Sugar"/>
              </a:rPr>
              <a:t>Each level increment reduces the </a:t>
            </a:r>
            <a:r>
              <a:rPr lang="en-US" sz="3400" spc="40" dirty="0" err="1">
                <a:solidFill>
                  <a:srgbClr val="000000"/>
                </a:solidFill>
                <a:latin typeface="#9Slide03 Ample" panose="02000000000000000000" pitchFamily="2" charset="77"/>
                <a:ea typeface="More Sugar"/>
                <a:cs typeface="More Sugar"/>
                <a:sym typeface="More Sugar"/>
              </a:rPr>
              <a:t>Tetrimino</a:t>
            </a:r>
            <a:r>
              <a:rPr lang="en-US" sz="3400" spc="40" dirty="0">
                <a:solidFill>
                  <a:srgbClr val="000000"/>
                </a:solidFill>
                <a:latin typeface="#9Slide03 Ample" panose="02000000000000000000" pitchFamily="2" charset="77"/>
                <a:ea typeface="More Sugar"/>
                <a:cs typeface="More Sugar"/>
                <a:sym typeface="More Sugar"/>
              </a:rPr>
              <a:t> drop interval, making the game faster.</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ntr" presetSubtype="16"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circle(in)">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up)">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arn(inVertic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arn(inVertical)">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16" presetClass="entr" presetSubtype="21"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inVertical)">
                                      <p:cBhvr>
                                        <p:cTn id="2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P spid="1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DFA"/>
        </a:solidFill>
        <a:effectLst/>
      </p:bgPr>
    </p:bg>
    <p:spTree>
      <p:nvGrpSpPr>
        <p:cNvPr id="1" name=""/>
        <p:cNvGrpSpPr/>
        <p:nvPr/>
      </p:nvGrpSpPr>
      <p:grpSpPr>
        <a:xfrm>
          <a:off x="0" y="0"/>
          <a:ext cx="0" cy="0"/>
          <a:chOff x="0" y="0"/>
          <a:chExt cx="0" cy="0"/>
        </a:xfrm>
      </p:grpSpPr>
      <p:sp>
        <p:nvSpPr>
          <p:cNvPr id="2" name="Freeform 2"/>
          <p:cNvSpPr/>
          <p:nvPr/>
        </p:nvSpPr>
        <p:spPr>
          <a:xfrm>
            <a:off x="5427475" y="2116993"/>
            <a:ext cx="3045645" cy="327625"/>
          </a:xfrm>
          <a:custGeom>
            <a:avLst/>
            <a:gdLst/>
            <a:ahLst/>
            <a:cxnLst/>
            <a:rect l="l" t="t" r="r" b="b"/>
            <a:pathLst>
              <a:path w="3045645" h="327625">
                <a:moveTo>
                  <a:pt x="0" y="0"/>
                </a:moveTo>
                <a:lnTo>
                  <a:pt x="3045645" y="0"/>
                </a:lnTo>
                <a:lnTo>
                  <a:pt x="3045645" y="327625"/>
                </a:lnTo>
                <a:lnTo>
                  <a:pt x="0" y="327625"/>
                </a:lnTo>
                <a:lnTo>
                  <a:pt x="0" y="0"/>
                </a:lnTo>
                <a:close/>
              </a:path>
            </a:pathLst>
          </a:custGeom>
          <a:blipFill>
            <a:blip r:embed="rId2">
              <a:extLst>
                <a:ext uri="{96DAC541-7B7A-43D3-8B79-37D633B846F1}">
                  <asvg:svgBlip xmlns:asvg="http://schemas.microsoft.com/office/drawing/2016/SVG/main" r:embed="rId3"/>
                </a:ext>
              </a:extLst>
            </a:blip>
            <a:stretch>
              <a:fillRect/>
            </a:stretch>
          </a:blipFill>
          <a:ln cap="sq">
            <a:noFill/>
            <a:prstDash val="solid"/>
            <a:miter/>
          </a:ln>
        </p:spPr>
        <p:txBody>
          <a:bodyPr/>
          <a:lstStyle/>
          <a:p>
            <a:endParaRPr lang="en-VN"/>
          </a:p>
        </p:txBody>
      </p:sp>
      <p:sp>
        <p:nvSpPr>
          <p:cNvPr id="3" name="Freeform 3"/>
          <p:cNvSpPr/>
          <p:nvPr/>
        </p:nvSpPr>
        <p:spPr>
          <a:xfrm>
            <a:off x="14262035" y="9147550"/>
            <a:ext cx="3294755" cy="808713"/>
          </a:xfrm>
          <a:custGeom>
            <a:avLst/>
            <a:gdLst/>
            <a:ahLst/>
            <a:cxnLst/>
            <a:rect l="l" t="t" r="r" b="b"/>
            <a:pathLst>
              <a:path w="3294755" h="808713">
                <a:moveTo>
                  <a:pt x="0" y="0"/>
                </a:moveTo>
                <a:lnTo>
                  <a:pt x="3294756" y="0"/>
                </a:lnTo>
                <a:lnTo>
                  <a:pt x="3294756" y="808713"/>
                </a:lnTo>
                <a:lnTo>
                  <a:pt x="0" y="808713"/>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VN"/>
          </a:p>
        </p:txBody>
      </p:sp>
      <p:sp>
        <p:nvSpPr>
          <p:cNvPr id="4" name="TextBox 4"/>
          <p:cNvSpPr txBox="1"/>
          <p:nvPr/>
        </p:nvSpPr>
        <p:spPr>
          <a:xfrm>
            <a:off x="1572623" y="803214"/>
            <a:ext cx="13180401" cy="1143000"/>
          </a:xfrm>
          <a:prstGeom prst="rect">
            <a:avLst/>
          </a:prstGeom>
        </p:spPr>
        <p:txBody>
          <a:bodyPr lIns="0" tIns="0" rIns="0" bIns="0" rtlCol="0" anchor="t">
            <a:spAutoFit/>
          </a:bodyPr>
          <a:lstStyle/>
          <a:p>
            <a:pPr marL="0" lvl="0" indent="0" algn="l">
              <a:lnSpc>
                <a:spcPts val="8999"/>
              </a:lnSpc>
              <a:spcBef>
                <a:spcPct val="0"/>
              </a:spcBef>
            </a:pPr>
            <a:r>
              <a:rPr lang="en-US" sz="7499" spc="89">
                <a:solidFill>
                  <a:srgbClr val="915833">
                    <a:alpha val="80000"/>
                  </a:srgbClr>
                </a:solidFill>
                <a:latin typeface="More Sugar"/>
                <a:ea typeface="More Sugar"/>
                <a:cs typeface="More Sugar"/>
                <a:sym typeface="More Sugar"/>
              </a:rPr>
              <a:t>Features and Implementation</a:t>
            </a:r>
          </a:p>
        </p:txBody>
      </p:sp>
      <p:sp>
        <p:nvSpPr>
          <p:cNvPr id="5" name="TextBox 5"/>
          <p:cNvSpPr txBox="1"/>
          <p:nvPr/>
        </p:nvSpPr>
        <p:spPr>
          <a:xfrm>
            <a:off x="1028700" y="2485383"/>
            <a:ext cx="13724324" cy="923925"/>
          </a:xfrm>
          <a:prstGeom prst="rect">
            <a:avLst/>
          </a:prstGeom>
        </p:spPr>
        <p:txBody>
          <a:bodyPr lIns="0" tIns="0" rIns="0" bIns="0" rtlCol="0" anchor="t">
            <a:spAutoFit/>
          </a:bodyPr>
          <a:lstStyle/>
          <a:p>
            <a:pPr marL="0" lvl="0" indent="0" algn="l">
              <a:lnSpc>
                <a:spcPts val="7200"/>
              </a:lnSpc>
              <a:spcBef>
                <a:spcPct val="0"/>
              </a:spcBef>
            </a:pPr>
            <a:r>
              <a:rPr lang="en-US" sz="6000" spc="72" dirty="0">
                <a:solidFill>
                  <a:srgbClr val="915833">
                    <a:alpha val="80000"/>
                  </a:srgbClr>
                </a:solidFill>
                <a:latin typeface="More Sugar"/>
                <a:ea typeface="More Sugar"/>
                <a:cs typeface="More Sugar"/>
                <a:sym typeface="More Sugar"/>
              </a:rPr>
              <a:t>2. Sound effects and music</a:t>
            </a:r>
          </a:p>
        </p:txBody>
      </p:sp>
      <p:sp>
        <p:nvSpPr>
          <p:cNvPr id="6" name="Freeform 6"/>
          <p:cNvSpPr/>
          <p:nvPr/>
        </p:nvSpPr>
        <p:spPr>
          <a:xfrm rot="-5400000">
            <a:off x="13201432" y="-4114801"/>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6">
              <a:alphaModFix amt="19999"/>
            </a:blip>
            <a:stretch>
              <a:fillRect/>
            </a:stretch>
          </a:blipFill>
        </p:spPr>
        <p:txBody>
          <a:bodyPr/>
          <a:lstStyle/>
          <a:p>
            <a:endParaRPr lang="en-VN"/>
          </a:p>
        </p:txBody>
      </p:sp>
      <p:sp>
        <p:nvSpPr>
          <p:cNvPr id="7" name="TextBox 7"/>
          <p:cNvSpPr txBox="1"/>
          <p:nvPr/>
        </p:nvSpPr>
        <p:spPr>
          <a:xfrm>
            <a:off x="172612" y="3450073"/>
            <a:ext cx="8971388" cy="3840923"/>
          </a:xfrm>
          <a:prstGeom prst="rect">
            <a:avLst/>
          </a:prstGeom>
        </p:spPr>
        <p:txBody>
          <a:bodyPr wrap="square" lIns="0" tIns="0" rIns="0" bIns="0" rtlCol="0" anchor="t">
            <a:spAutoFit/>
          </a:bodyPr>
          <a:lstStyle/>
          <a:p>
            <a:pPr marL="734081" lvl="1" indent="-367040" algn="just">
              <a:lnSpc>
                <a:spcPct val="150000"/>
              </a:lnSpc>
              <a:buFont typeface="Arial"/>
              <a:buChar char="•"/>
            </a:pPr>
            <a:r>
              <a:rPr lang="en-US" sz="3400" spc="40" dirty="0">
                <a:solidFill>
                  <a:srgbClr val="000000"/>
                </a:solidFill>
                <a:latin typeface="#9Slide03 Ample" panose="02000000000000000000" pitchFamily="2" charset="77"/>
                <a:ea typeface="More Sugar"/>
                <a:cs typeface="More Sugar"/>
                <a:sym typeface="More Sugar"/>
              </a:rPr>
              <a:t>Background Music:</a:t>
            </a:r>
          </a:p>
          <a:p>
            <a:pPr marL="1468161" lvl="2" indent="-489387" algn="just">
              <a:lnSpc>
                <a:spcPct val="150000"/>
              </a:lnSpc>
              <a:buFont typeface="Arial"/>
              <a:buChar char="⚬"/>
            </a:pPr>
            <a:r>
              <a:rPr lang="en-US" sz="3400" spc="40" dirty="0">
                <a:solidFill>
                  <a:srgbClr val="000000"/>
                </a:solidFill>
                <a:latin typeface="#9Slide03 Ample" panose="02000000000000000000" pitchFamily="2" charset="77"/>
                <a:ea typeface="More Sugar"/>
                <a:cs typeface="More Sugar"/>
                <a:sym typeface="More Sugar"/>
              </a:rPr>
              <a:t>Plays a continuous loop of background music during gameplay.</a:t>
            </a:r>
          </a:p>
          <a:p>
            <a:pPr marL="1468161" lvl="2" indent="-489387" algn="just">
              <a:lnSpc>
                <a:spcPct val="150000"/>
              </a:lnSpc>
              <a:buFont typeface="Arial"/>
              <a:buChar char="⚬"/>
            </a:pPr>
            <a:r>
              <a:rPr lang="en-US" sz="3400" spc="40" dirty="0">
                <a:solidFill>
                  <a:srgbClr val="000000"/>
                </a:solidFill>
                <a:latin typeface="#9Slide03 Ample" panose="02000000000000000000" pitchFamily="2" charset="77"/>
                <a:ea typeface="More Sugar"/>
                <a:cs typeface="More Sugar"/>
                <a:sym typeface="More Sugar"/>
              </a:rPr>
              <a:t>Stops the music when the game is paused or over.</a:t>
            </a:r>
          </a:p>
        </p:txBody>
      </p:sp>
      <p:sp>
        <p:nvSpPr>
          <p:cNvPr id="9" name="TextBox 8">
            <a:extLst>
              <a:ext uri="{FF2B5EF4-FFF2-40B4-BE49-F238E27FC236}">
                <a16:creationId xmlns:a16="http://schemas.microsoft.com/office/drawing/2014/main" id="{F98FFA3E-35BD-DE7D-D159-9265069FA8A3}"/>
              </a:ext>
            </a:extLst>
          </p:cNvPr>
          <p:cNvSpPr txBox="1"/>
          <p:nvPr/>
        </p:nvSpPr>
        <p:spPr>
          <a:xfrm>
            <a:off x="9448800" y="3450073"/>
            <a:ext cx="8839200" cy="5514971"/>
          </a:xfrm>
          <a:prstGeom prst="rect">
            <a:avLst/>
          </a:prstGeom>
          <a:noFill/>
        </p:spPr>
        <p:txBody>
          <a:bodyPr wrap="square">
            <a:spAutoFit/>
          </a:bodyPr>
          <a:lstStyle/>
          <a:p>
            <a:pPr marL="734081" lvl="1" indent="-367040" algn="just">
              <a:lnSpc>
                <a:spcPct val="150000"/>
              </a:lnSpc>
              <a:buFont typeface="Arial"/>
              <a:buChar char="•"/>
            </a:pPr>
            <a:r>
              <a:rPr lang="en-US" sz="3400" spc="40" dirty="0">
                <a:solidFill>
                  <a:srgbClr val="000000"/>
                </a:solidFill>
                <a:latin typeface="#9Slide03 Ample" panose="02000000000000000000" pitchFamily="2" charset="77"/>
                <a:ea typeface="More Sugar"/>
                <a:cs typeface="More Sugar"/>
                <a:sym typeface="More Sugar"/>
              </a:rPr>
              <a:t>Sound Effects:</a:t>
            </a:r>
          </a:p>
          <a:p>
            <a:pPr marL="1468161" lvl="2" indent="-489387" algn="just">
              <a:lnSpc>
                <a:spcPct val="150000"/>
              </a:lnSpc>
              <a:buFont typeface="Arial"/>
              <a:buChar char="⚬"/>
            </a:pPr>
            <a:r>
              <a:rPr lang="en-US" sz="3400" spc="40" dirty="0">
                <a:solidFill>
                  <a:srgbClr val="000000"/>
                </a:solidFill>
                <a:latin typeface="#9Slide03 Ample" panose="02000000000000000000" pitchFamily="2" charset="77"/>
                <a:ea typeface="More Sugar"/>
                <a:cs typeface="More Sugar"/>
                <a:sym typeface="More Sugar"/>
              </a:rPr>
              <a:t>Provides one-time sound effects for game events, such as clearing a line or pressing a button.</a:t>
            </a:r>
          </a:p>
          <a:p>
            <a:pPr marL="1468161" lvl="2" indent="-489387" algn="just">
              <a:lnSpc>
                <a:spcPct val="150000"/>
              </a:lnSpc>
              <a:buFont typeface="Arial"/>
              <a:buChar char="⚬"/>
            </a:pPr>
            <a:r>
              <a:rPr lang="en-US" sz="3400" spc="40" dirty="0">
                <a:solidFill>
                  <a:srgbClr val="000000"/>
                </a:solidFill>
                <a:latin typeface="#9Slide03 Ample" panose="02000000000000000000" pitchFamily="2" charset="77"/>
                <a:ea typeface="More Sugar"/>
                <a:cs typeface="More Sugar"/>
                <a:sym typeface="More Sugar"/>
              </a:rPr>
              <a:t>Ensures sound effects do not overlap by stopping the previous clip before playing a new one.</a:t>
            </a:r>
          </a:p>
        </p:txBody>
      </p:sp>
      <p:cxnSp>
        <p:nvCxnSpPr>
          <p:cNvPr id="11" name="Straight Connector 10">
            <a:extLst>
              <a:ext uri="{FF2B5EF4-FFF2-40B4-BE49-F238E27FC236}">
                <a16:creationId xmlns:a16="http://schemas.microsoft.com/office/drawing/2014/main" id="{C986BB6D-E78F-36D8-F8F9-245BC5623D6D}"/>
              </a:ext>
            </a:extLst>
          </p:cNvPr>
          <p:cNvCxnSpPr/>
          <p:nvPr/>
        </p:nvCxnSpPr>
        <p:spPr>
          <a:xfrm>
            <a:off x="9448800" y="3695700"/>
            <a:ext cx="0" cy="5856206"/>
          </a:xfrm>
          <a:prstGeom prst="line">
            <a:avLst/>
          </a:prstGeom>
          <a:ln w="28575"/>
        </p:spPr>
        <p:style>
          <a:lnRef idx="1">
            <a:schemeClr val="dk1"/>
          </a:lnRef>
          <a:fillRef idx="0">
            <a:schemeClr val="dk1"/>
          </a:fillRef>
          <a:effectRef idx="0">
            <a:schemeClr val="dk1"/>
          </a:effectRef>
          <a:fontRef idx="minor">
            <a:schemeClr val="tx1"/>
          </a:fontRef>
        </p:style>
      </p:cxnSp>
      <p:sp>
        <p:nvSpPr>
          <p:cNvPr id="14" name="TextBox 7">
            <a:extLst>
              <a:ext uri="{FF2B5EF4-FFF2-40B4-BE49-F238E27FC236}">
                <a16:creationId xmlns:a16="http://schemas.microsoft.com/office/drawing/2014/main" id="{332D72AF-C260-E782-A4B0-6C8989B037BA}"/>
              </a:ext>
            </a:extLst>
          </p:cNvPr>
          <p:cNvSpPr txBox="1"/>
          <p:nvPr/>
        </p:nvSpPr>
        <p:spPr>
          <a:xfrm>
            <a:off x="172612" y="7505700"/>
            <a:ext cx="8971388" cy="2271263"/>
          </a:xfrm>
          <a:prstGeom prst="rect">
            <a:avLst/>
          </a:prstGeom>
        </p:spPr>
        <p:txBody>
          <a:bodyPr wrap="square" lIns="0" tIns="0" rIns="0" bIns="0" rtlCol="0" anchor="t">
            <a:spAutoFit/>
          </a:bodyPr>
          <a:lstStyle/>
          <a:p>
            <a:pPr marL="734081" lvl="1" indent="-367040" algn="just">
              <a:lnSpc>
                <a:spcPct val="150000"/>
              </a:lnSpc>
              <a:buFont typeface="Arial"/>
              <a:buChar char="•"/>
            </a:pPr>
            <a:r>
              <a:rPr lang="en-US" sz="3400" spc="40" dirty="0">
                <a:solidFill>
                  <a:srgbClr val="000000"/>
                </a:solidFill>
                <a:latin typeface="#9Slide03 Ample" panose="02000000000000000000" pitchFamily="2" charset="77"/>
                <a:ea typeface="More Sugar"/>
                <a:cs typeface="More Sugar"/>
                <a:sym typeface="More Sugar"/>
              </a:rPr>
              <a:t>Dynamic Playback Control:</a:t>
            </a:r>
          </a:p>
          <a:p>
            <a:pPr marL="1468161" lvl="2" indent="-489387" algn="just">
              <a:lnSpc>
                <a:spcPct val="150000"/>
              </a:lnSpc>
              <a:buFont typeface="Arial"/>
              <a:buChar char="⚬"/>
            </a:pPr>
            <a:r>
              <a:rPr lang="en-US" sz="3400" spc="40" dirty="0">
                <a:solidFill>
                  <a:srgbClr val="000000"/>
                </a:solidFill>
                <a:latin typeface="#9Slide03 Ample" panose="02000000000000000000" pitchFamily="2" charset="77"/>
                <a:ea typeface="More Sugar"/>
                <a:cs typeface="More Sugar"/>
                <a:sym typeface="More Sugar"/>
              </a:rPr>
              <a:t>Allows starting, stopping, and looping audio files.</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21" fill="hold" grpId="0" nodeType="click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barn(inVertical)">
                                      <p:cBhvr>
                                        <p:cTn id="17" dur="500"/>
                                        <p:tgtEl>
                                          <p:spTgt spid="14"/>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barn(inVertical)">
                                      <p:cBhvr>
                                        <p:cTn id="2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VN" dirty="0"/>
          </a:p>
        </p:txBody>
      </p:sp>
      <p:sp>
        <p:nvSpPr>
          <p:cNvPr id="13" name="Freeform 13"/>
          <p:cNvSpPr/>
          <p:nvPr/>
        </p:nvSpPr>
        <p:spPr>
          <a:xfrm rot="-5400000">
            <a:off x="-3881226" y="5786464"/>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3">
              <a:alphaModFix amt="19999"/>
            </a:blip>
            <a:stretch>
              <a:fillRect/>
            </a:stretch>
          </a:blipFill>
        </p:spPr>
        <p:txBody>
          <a:bodyPr/>
          <a:lstStyle/>
          <a:p>
            <a:endParaRPr lang="en-VN" dirty="0"/>
          </a:p>
        </p:txBody>
      </p:sp>
      <p:sp>
        <p:nvSpPr>
          <p:cNvPr id="4" name="Freeform 4"/>
          <p:cNvSpPr/>
          <p:nvPr/>
        </p:nvSpPr>
        <p:spPr>
          <a:xfrm>
            <a:off x="1938269" y="6804955"/>
            <a:ext cx="651858" cy="588300"/>
          </a:xfrm>
          <a:custGeom>
            <a:avLst/>
            <a:gdLst/>
            <a:ahLst/>
            <a:cxnLst/>
            <a:rect l="l" t="t" r="r" b="b"/>
            <a:pathLst>
              <a:path w="581882" h="588300">
                <a:moveTo>
                  <a:pt x="0" y="0"/>
                </a:moveTo>
                <a:lnTo>
                  <a:pt x="581882" y="0"/>
                </a:lnTo>
                <a:lnTo>
                  <a:pt x="581882" y="588300"/>
                </a:lnTo>
                <a:lnTo>
                  <a:pt x="0" y="5883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VN" dirty="0"/>
          </a:p>
        </p:txBody>
      </p:sp>
      <p:sp>
        <p:nvSpPr>
          <p:cNvPr id="5" name="Freeform 5"/>
          <p:cNvSpPr/>
          <p:nvPr/>
        </p:nvSpPr>
        <p:spPr>
          <a:xfrm>
            <a:off x="1938269" y="8479009"/>
            <a:ext cx="581882" cy="588300"/>
          </a:xfrm>
          <a:custGeom>
            <a:avLst/>
            <a:gdLst/>
            <a:ahLst/>
            <a:cxnLst/>
            <a:rect l="l" t="t" r="r" b="b"/>
            <a:pathLst>
              <a:path w="581882" h="588300">
                <a:moveTo>
                  <a:pt x="0" y="0"/>
                </a:moveTo>
                <a:lnTo>
                  <a:pt x="581882" y="0"/>
                </a:lnTo>
                <a:lnTo>
                  <a:pt x="581882" y="588300"/>
                </a:lnTo>
                <a:lnTo>
                  <a:pt x="0" y="5883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VN" dirty="0"/>
          </a:p>
        </p:txBody>
      </p:sp>
      <p:sp>
        <p:nvSpPr>
          <p:cNvPr id="6" name="Freeform 6"/>
          <p:cNvSpPr/>
          <p:nvPr/>
        </p:nvSpPr>
        <p:spPr>
          <a:xfrm rot="-503593">
            <a:off x="12072305" y="2232214"/>
            <a:ext cx="3761117" cy="4114800"/>
          </a:xfrm>
          <a:custGeom>
            <a:avLst/>
            <a:gdLst/>
            <a:ahLst/>
            <a:cxnLst/>
            <a:rect l="l" t="t" r="r" b="b"/>
            <a:pathLst>
              <a:path w="3761117" h="4114800">
                <a:moveTo>
                  <a:pt x="0" y="0"/>
                </a:moveTo>
                <a:lnTo>
                  <a:pt x="3761117" y="0"/>
                </a:lnTo>
                <a:lnTo>
                  <a:pt x="3761117" y="4114800"/>
                </a:lnTo>
                <a:lnTo>
                  <a:pt x="0" y="4114800"/>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VN"/>
          </a:p>
        </p:txBody>
      </p:sp>
      <p:sp>
        <p:nvSpPr>
          <p:cNvPr id="7" name="Freeform 7"/>
          <p:cNvSpPr/>
          <p:nvPr/>
        </p:nvSpPr>
        <p:spPr>
          <a:xfrm rot="5115672">
            <a:off x="14753121" y="5473096"/>
            <a:ext cx="2451947" cy="3151953"/>
          </a:xfrm>
          <a:custGeom>
            <a:avLst/>
            <a:gdLst/>
            <a:ahLst/>
            <a:cxnLst/>
            <a:rect l="l" t="t" r="r" b="b"/>
            <a:pathLst>
              <a:path w="2451947" h="3151953">
                <a:moveTo>
                  <a:pt x="0" y="0"/>
                </a:moveTo>
                <a:lnTo>
                  <a:pt x="2451947" y="0"/>
                </a:lnTo>
                <a:lnTo>
                  <a:pt x="2451947" y="3151952"/>
                </a:lnTo>
                <a:lnTo>
                  <a:pt x="0" y="3151952"/>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VN"/>
          </a:p>
        </p:txBody>
      </p:sp>
      <p:sp>
        <p:nvSpPr>
          <p:cNvPr id="8" name="TextBox 8"/>
          <p:cNvSpPr txBox="1"/>
          <p:nvPr/>
        </p:nvSpPr>
        <p:spPr>
          <a:xfrm>
            <a:off x="3023557" y="6995226"/>
            <a:ext cx="8905894" cy="380169"/>
          </a:xfrm>
          <a:prstGeom prst="rect">
            <a:avLst/>
          </a:prstGeom>
        </p:spPr>
        <p:txBody>
          <a:bodyPr wrap="square" lIns="0" tIns="0" rIns="0" bIns="0" rtlCol="0" anchor="t">
            <a:spAutoFit/>
          </a:bodyPr>
          <a:lstStyle/>
          <a:p>
            <a:pPr algn="l">
              <a:lnSpc>
                <a:spcPts val="2799"/>
              </a:lnSpc>
              <a:spcBef>
                <a:spcPct val="0"/>
              </a:spcBef>
            </a:pPr>
            <a:r>
              <a:rPr lang="en-US" sz="3200" dirty="0">
                <a:solidFill>
                  <a:srgbClr val="1C0E04"/>
                </a:solidFill>
                <a:latin typeface="Playpen Sans"/>
                <a:ea typeface="Playpen Sans"/>
                <a:cs typeface="Playpen Sans"/>
                <a:sym typeface="Playpen Sans"/>
              </a:rPr>
              <a:t>2.User interface</a:t>
            </a:r>
          </a:p>
        </p:txBody>
      </p:sp>
      <p:sp>
        <p:nvSpPr>
          <p:cNvPr id="9" name="TextBox 9"/>
          <p:cNvSpPr txBox="1"/>
          <p:nvPr/>
        </p:nvSpPr>
        <p:spPr>
          <a:xfrm>
            <a:off x="1647328" y="438150"/>
            <a:ext cx="9005882" cy="1162050"/>
          </a:xfrm>
          <a:prstGeom prst="rect">
            <a:avLst/>
          </a:prstGeom>
        </p:spPr>
        <p:txBody>
          <a:bodyPr lIns="0" tIns="0" rIns="0" bIns="0" rtlCol="0" anchor="t">
            <a:spAutoFit/>
          </a:bodyPr>
          <a:lstStyle/>
          <a:p>
            <a:pPr marL="0" lvl="0" indent="0" algn="l">
              <a:lnSpc>
                <a:spcPts val="9000"/>
              </a:lnSpc>
              <a:spcBef>
                <a:spcPct val="0"/>
              </a:spcBef>
            </a:pPr>
            <a:r>
              <a:rPr lang="en-US" sz="7500" u="none" strike="noStrike" spc="89" dirty="0">
                <a:solidFill>
                  <a:srgbClr val="915833">
                    <a:alpha val="80000"/>
                  </a:srgbClr>
                </a:solidFill>
                <a:latin typeface="More Sugar"/>
                <a:ea typeface="More Sugar"/>
                <a:cs typeface="More Sugar"/>
                <a:sym typeface="More Sugar"/>
              </a:rPr>
              <a:t>Conclusion</a:t>
            </a:r>
          </a:p>
        </p:txBody>
      </p:sp>
      <p:sp>
        <p:nvSpPr>
          <p:cNvPr id="10" name="TextBox 10"/>
          <p:cNvSpPr txBox="1"/>
          <p:nvPr/>
        </p:nvSpPr>
        <p:spPr>
          <a:xfrm>
            <a:off x="2539894" y="1654744"/>
            <a:ext cx="9252241" cy="4358181"/>
          </a:xfrm>
          <a:prstGeom prst="rect">
            <a:avLst/>
          </a:prstGeom>
        </p:spPr>
        <p:txBody>
          <a:bodyPr wrap="square" lIns="0" tIns="0" rIns="0" bIns="0" rtlCol="0" anchor="t">
            <a:spAutoFit/>
          </a:bodyPr>
          <a:lstStyle/>
          <a:p>
            <a:pPr marL="431772" lvl="1" indent="-215886" algn="just">
              <a:lnSpc>
                <a:spcPct val="150000"/>
              </a:lnSpc>
              <a:buAutoNum type="arabicPeriod"/>
            </a:pPr>
            <a:r>
              <a:rPr lang="en-US" sz="3200" dirty="0">
                <a:solidFill>
                  <a:srgbClr val="1C0E04"/>
                </a:solidFill>
                <a:latin typeface="Playpen Sans"/>
                <a:ea typeface="Playpen Sans"/>
                <a:cs typeface="Playpen Sans"/>
                <a:sym typeface="Playpen Sans"/>
              </a:rPr>
              <a:t>Game Functionality:</a:t>
            </a:r>
          </a:p>
          <a:p>
            <a:pPr marL="431772" lvl="1" indent="-215886" algn="just">
              <a:lnSpc>
                <a:spcPct val="150000"/>
              </a:lnSpc>
              <a:buFont typeface="Arial"/>
              <a:buChar char="•"/>
            </a:pPr>
            <a:r>
              <a:rPr lang="en-US" sz="3200" dirty="0">
                <a:solidFill>
                  <a:srgbClr val="1C0E04"/>
                </a:solidFill>
                <a:latin typeface="Playpen Sans"/>
                <a:ea typeface="Playpen Sans"/>
                <a:cs typeface="Playpen Sans"/>
                <a:sym typeface="Playpen Sans"/>
              </a:rPr>
              <a:t>The core mechanics of Tetris, including piece generation, rotation, movement, and line clearing, were implemented effectively.</a:t>
            </a:r>
          </a:p>
          <a:p>
            <a:pPr marL="431772" lvl="1" indent="-215886" algn="just">
              <a:lnSpc>
                <a:spcPct val="150000"/>
              </a:lnSpc>
              <a:spcBef>
                <a:spcPct val="0"/>
              </a:spcBef>
              <a:buFont typeface="Arial"/>
              <a:buChar char="•"/>
            </a:pPr>
            <a:r>
              <a:rPr lang="en-US" sz="3200" dirty="0">
                <a:solidFill>
                  <a:srgbClr val="1C0E04"/>
                </a:solidFill>
                <a:latin typeface="Playpen Sans"/>
                <a:ea typeface="Playpen Sans"/>
                <a:cs typeface="Playpen Sans"/>
                <a:sym typeface="Playpen Sans"/>
              </a:rPr>
              <a:t>Collision detection was handled to ensure seamless gameplay.</a:t>
            </a:r>
          </a:p>
        </p:txBody>
      </p:sp>
      <p:sp>
        <p:nvSpPr>
          <p:cNvPr id="11" name="TextBox 11"/>
          <p:cNvSpPr txBox="1"/>
          <p:nvPr/>
        </p:nvSpPr>
        <p:spPr>
          <a:xfrm>
            <a:off x="2994288" y="8664191"/>
            <a:ext cx="7949862" cy="380169"/>
          </a:xfrm>
          <a:prstGeom prst="rect">
            <a:avLst/>
          </a:prstGeom>
        </p:spPr>
        <p:txBody>
          <a:bodyPr lIns="0" tIns="0" rIns="0" bIns="0" rtlCol="0" anchor="t">
            <a:spAutoFit/>
          </a:bodyPr>
          <a:lstStyle/>
          <a:p>
            <a:pPr algn="l">
              <a:lnSpc>
                <a:spcPts val="2799"/>
              </a:lnSpc>
              <a:spcBef>
                <a:spcPct val="0"/>
              </a:spcBef>
            </a:pPr>
            <a:r>
              <a:rPr lang="en-US" sz="3200" dirty="0">
                <a:solidFill>
                  <a:srgbClr val="1C0E04"/>
                </a:solidFill>
                <a:latin typeface="Playpen Sans"/>
                <a:ea typeface="Playpen Sans"/>
                <a:cs typeface="Playpen Sans"/>
                <a:sym typeface="Playpen Sans"/>
              </a:rPr>
              <a:t>3.OOP Design Principles</a:t>
            </a:r>
          </a:p>
        </p:txBody>
      </p:sp>
      <p:sp>
        <p:nvSpPr>
          <p:cNvPr id="12" name="Freeform 12"/>
          <p:cNvSpPr/>
          <p:nvPr/>
        </p:nvSpPr>
        <p:spPr>
          <a:xfrm rot="-5400000">
            <a:off x="14115833" y="-5629271"/>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3">
              <a:alphaModFix amt="19999"/>
            </a:blip>
            <a:stretch>
              <a:fillRect/>
            </a:stretch>
          </a:blipFill>
        </p:spPr>
        <p:txBody>
          <a:bodyPr/>
          <a:lstStyle/>
          <a:p>
            <a:endParaRPr lang="en-VN"/>
          </a:p>
        </p:txBody>
      </p:sp>
      <p:sp>
        <p:nvSpPr>
          <p:cNvPr id="14" name="Freeform 14"/>
          <p:cNvSpPr/>
          <p:nvPr/>
        </p:nvSpPr>
        <p:spPr>
          <a:xfrm>
            <a:off x="10221581" y="8459344"/>
            <a:ext cx="581882" cy="588300"/>
          </a:xfrm>
          <a:custGeom>
            <a:avLst/>
            <a:gdLst/>
            <a:ahLst/>
            <a:cxnLst/>
            <a:rect l="l" t="t" r="r" b="b"/>
            <a:pathLst>
              <a:path w="581882" h="588300">
                <a:moveTo>
                  <a:pt x="0" y="0"/>
                </a:moveTo>
                <a:lnTo>
                  <a:pt x="581882" y="0"/>
                </a:lnTo>
                <a:lnTo>
                  <a:pt x="581882" y="588300"/>
                </a:lnTo>
                <a:lnTo>
                  <a:pt x="0" y="5883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VN" dirty="0"/>
          </a:p>
        </p:txBody>
      </p:sp>
      <p:sp>
        <p:nvSpPr>
          <p:cNvPr id="15" name="TextBox 15"/>
          <p:cNvSpPr txBox="1"/>
          <p:nvPr/>
        </p:nvSpPr>
        <p:spPr>
          <a:xfrm>
            <a:off x="11277600" y="8664191"/>
            <a:ext cx="7949862" cy="380169"/>
          </a:xfrm>
          <a:prstGeom prst="rect">
            <a:avLst/>
          </a:prstGeom>
        </p:spPr>
        <p:txBody>
          <a:bodyPr lIns="0" tIns="0" rIns="0" bIns="0" rtlCol="0" anchor="t">
            <a:spAutoFit/>
          </a:bodyPr>
          <a:lstStyle/>
          <a:p>
            <a:pPr algn="l">
              <a:lnSpc>
                <a:spcPts val="2799"/>
              </a:lnSpc>
              <a:spcBef>
                <a:spcPct val="0"/>
              </a:spcBef>
            </a:pPr>
            <a:r>
              <a:rPr lang="en-US" sz="3200" dirty="0">
                <a:solidFill>
                  <a:srgbClr val="1C0E04"/>
                </a:solidFill>
                <a:latin typeface="Playpen Sans"/>
                <a:ea typeface="Playpen Sans"/>
                <a:cs typeface="Playpen Sans"/>
                <a:sym typeface="Playpen Sans"/>
              </a:rPr>
              <a:t>4.Game Logic and Mechanics</a:t>
            </a:r>
          </a:p>
        </p:txBody>
      </p:sp>
      <p:sp>
        <p:nvSpPr>
          <p:cNvPr id="18" name="Freeform 5">
            <a:extLst>
              <a:ext uri="{FF2B5EF4-FFF2-40B4-BE49-F238E27FC236}">
                <a16:creationId xmlns:a16="http://schemas.microsoft.com/office/drawing/2014/main" id="{8C83AAC7-8ECB-3C19-6E2B-B88DD0BB7B35}"/>
              </a:ext>
            </a:extLst>
          </p:cNvPr>
          <p:cNvSpPr/>
          <p:nvPr/>
        </p:nvSpPr>
        <p:spPr>
          <a:xfrm>
            <a:off x="1938269" y="1759543"/>
            <a:ext cx="581882" cy="588300"/>
          </a:xfrm>
          <a:custGeom>
            <a:avLst/>
            <a:gdLst/>
            <a:ahLst/>
            <a:cxnLst/>
            <a:rect l="l" t="t" r="r" b="b"/>
            <a:pathLst>
              <a:path w="581882" h="588300">
                <a:moveTo>
                  <a:pt x="0" y="0"/>
                </a:moveTo>
                <a:lnTo>
                  <a:pt x="581882" y="0"/>
                </a:lnTo>
                <a:lnTo>
                  <a:pt x="581882" y="588300"/>
                </a:lnTo>
                <a:lnTo>
                  <a:pt x="0" y="5883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txBody>
          <a:bodyPr/>
          <a:lstStyle/>
          <a:p>
            <a:endParaRPr lang="en-VN" dirty="0"/>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 calcmode="lin" valueType="num">
                                      <p:cBhvr additive="base">
                                        <p:cTn id="7" dur="500" fill="hold"/>
                                        <p:tgtEl>
                                          <p:spTgt spid="18"/>
                                        </p:tgtEl>
                                        <p:attrNameLst>
                                          <p:attrName>ppt_x</p:attrName>
                                        </p:attrNameLst>
                                      </p:cBhvr>
                                      <p:tavLst>
                                        <p:tav tm="0">
                                          <p:val>
                                            <p:strVal val="#ppt_x"/>
                                          </p:val>
                                        </p:tav>
                                        <p:tav tm="100000">
                                          <p:val>
                                            <p:strVal val="#ppt_x"/>
                                          </p:val>
                                        </p:tav>
                                      </p:tavLst>
                                    </p:anim>
                                    <p:anim calcmode="lin" valueType="num">
                                      <p:cBhvr additive="base">
                                        <p:cTn id="8" dur="500" fill="hold"/>
                                        <p:tgtEl>
                                          <p:spTgt spid="18"/>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4" fill="hold" grpId="0"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14"/>
                                        </p:tgtEl>
                                        <p:attrNameLst>
                                          <p:attrName>style.visibility</p:attrName>
                                        </p:attrNameLst>
                                      </p:cBhvr>
                                      <p:to>
                                        <p:strVal val="visible"/>
                                      </p:to>
                                    </p:set>
                                    <p:anim calcmode="lin" valueType="num">
                                      <p:cBhvr additive="base">
                                        <p:cTn id="22" dur="500" fill="hold"/>
                                        <p:tgtEl>
                                          <p:spTgt spid="14"/>
                                        </p:tgtEl>
                                        <p:attrNameLst>
                                          <p:attrName>ppt_x</p:attrName>
                                        </p:attrNameLst>
                                      </p:cBhvr>
                                      <p:tavLst>
                                        <p:tav tm="0">
                                          <p:val>
                                            <p:strVal val="#ppt_x"/>
                                          </p:val>
                                        </p:tav>
                                        <p:tav tm="100000">
                                          <p:val>
                                            <p:strVal val="#ppt_x"/>
                                          </p:val>
                                        </p:tav>
                                      </p:tavLst>
                                    </p:anim>
                                    <p:anim calcmode="lin" valueType="num">
                                      <p:cBhvr additive="base">
                                        <p:cTn id="23"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wipe(left)">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8"/>
                                        </p:tgtEl>
                                        <p:attrNameLst>
                                          <p:attrName>style.visibility</p:attrName>
                                        </p:attrNameLst>
                                      </p:cBhvr>
                                      <p:to>
                                        <p:strVal val="visible"/>
                                      </p:to>
                                    </p:set>
                                    <p:animEffect transition="in" filter="wipe(left)">
                                      <p:cBhvr>
                                        <p:cTn id="33" dur="500"/>
                                        <p:tgtEl>
                                          <p:spTgt spid="8"/>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wipe(left)">
                                      <p:cBhvr>
                                        <p:cTn id="38" dur="500"/>
                                        <p:tgtEl>
                                          <p:spTgt spid="11"/>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15"/>
                                        </p:tgtEl>
                                        <p:attrNameLst>
                                          <p:attrName>style.visibility</p:attrName>
                                        </p:attrNameLst>
                                      </p:cBhvr>
                                      <p:to>
                                        <p:strVal val="visible"/>
                                      </p:to>
                                    </p:set>
                                    <p:animEffect transition="in" filter="wipe(left)">
                                      <p:cBhvr>
                                        <p:cTn id="4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8" grpId="0"/>
      <p:bldP spid="10" grpId="0"/>
      <p:bldP spid="11" grpId="0"/>
      <p:bldP spid="14" grpId="0" animBg="1"/>
      <p:bldP spid="15" grpId="0"/>
      <p:bldP spid="1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3C3A95-E6F5-3CCD-2CA0-5039F2FCC647}"/>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5BE4E706-1CAF-D65F-1426-A49FE67B6C5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VN" dirty="0"/>
          </a:p>
        </p:txBody>
      </p:sp>
      <p:sp>
        <p:nvSpPr>
          <p:cNvPr id="9" name="TextBox 9">
            <a:extLst>
              <a:ext uri="{FF2B5EF4-FFF2-40B4-BE49-F238E27FC236}">
                <a16:creationId xmlns:a16="http://schemas.microsoft.com/office/drawing/2014/main" id="{B3D7A4D8-6FA4-A1AA-80D4-395F2B752B15}"/>
              </a:ext>
            </a:extLst>
          </p:cNvPr>
          <p:cNvSpPr txBox="1"/>
          <p:nvPr/>
        </p:nvSpPr>
        <p:spPr>
          <a:xfrm>
            <a:off x="3962400" y="4562475"/>
            <a:ext cx="10363200" cy="1306768"/>
          </a:xfrm>
          <a:prstGeom prst="rect">
            <a:avLst/>
          </a:prstGeom>
        </p:spPr>
        <p:txBody>
          <a:bodyPr wrap="square" lIns="0" tIns="0" rIns="0" bIns="0" rtlCol="0" anchor="t">
            <a:spAutoFit/>
          </a:bodyPr>
          <a:lstStyle/>
          <a:p>
            <a:pPr marL="0" lvl="0" indent="0" algn="ctr">
              <a:lnSpc>
                <a:spcPts val="9000"/>
              </a:lnSpc>
              <a:spcBef>
                <a:spcPct val="0"/>
              </a:spcBef>
            </a:pPr>
            <a:r>
              <a:rPr lang="en-US" sz="12000" spc="89" dirty="0">
                <a:solidFill>
                  <a:srgbClr val="915833">
                    <a:alpha val="80000"/>
                  </a:srgbClr>
                </a:solidFill>
                <a:latin typeface="More Sugar"/>
                <a:ea typeface="More Sugar"/>
                <a:cs typeface="More Sugar"/>
                <a:sym typeface="More Sugar"/>
              </a:rPr>
              <a:t>THANK YOU</a:t>
            </a:r>
            <a:endParaRPr lang="en-US" sz="12000" u="none" strike="noStrike" spc="89" dirty="0">
              <a:solidFill>
                <a:srgbClr val="915833">
                  <a:alpha val="80000"/>
                </a:srgbClr>
              </a:solidFill>
              <a:latin typeface="More Sugar"/>
              <a:ea typeface="More Sugar"/>
              <a:cs typeface="More Sugar"/>
              <a:sym typeface="More Sugar"/>
            </a:endParaRPr>
          </a:p>
        </p:txBody>
      </p:sp>
    </p:spTree>
    <p:extLst>
      <p:ext uri="{BB962C8B-B14F-4D97-AF65-F5344CB8AC3E}">
        <p14:creationId xmlns:p14="http://schemas.microsoft.com/office/powerpoint/2010/main" val="24435732"/>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VN"/>
          </a:p>
        </p:txBody>
      </p:sp>
      <p:sp>
        <p:nvSpPr>
          <p:cNvPr id="3" name="Freeform 3"/>
          <p:cNvSpPr/>
          <p:nvPr/>
        </p:nvSpPr>
        <p:spPr>
          <a:xfrm rot="-5400000">
            <a:off x="14858390" y="-5824111"/>
            <a:ext cx="8344335" cy="8229600"/>
          </a:xfrm>
          <a:custGeom>
            <a:avLst/>
            <a:gdLst/>
            <a:ahLst/>
            <a:cxnLst/>
            <a:rect l="l" t="t" r="r" b="b"/>
            <a:pathLst>
              <a:path w="8344335" h="8229600">
                <a:moveTo>
                  <a:pt x="0" y="0"/>
                </a:moveTo>
                <a:lnTo>
                  <a:pt x="8344335" y="0"/>
                </a:lnTo>
                <a:lnTo>
                  <a:pt x="8344335" y="8229600"/>
                </a:lnTo>
                <a:lnTo>
                  <a:pt x="0" y="8229600"/>
                </a:lnTo>
                <a:lnTo>
                  <a:pt x="0" y="0"/>
                </a:lnTo>
                <a:close/>
              </a:path>
            </a:pathLst>
          </a:custGeom>
          <a:blipFill>
            <a:blip r:embed="rId3">
              <a:alphaModFix amt="19999"/>
            </a:blip>
            <a:stretch>
              <a:fillRect/>
            </a:stretch>
          </a:blipFill>
        </p:spPr>
        <p:txBody>
          <a:bodyPr/>
          <a:lstStyle/>
          <a:p>
            <a:endParaRPr lang="en-VN"/>
          </a:p>
        </p:txBody>
      </p:sp>
      <p:sp>
        <p:nvSpPr>
          <p:cNvPr id="4" name="Freeform 4"/>
          <p:cNvSpPr/>
          <p:nvPr/>
        </p:nvSpPr>
        <p:spPr>
          <a:xfrm rot="-5400000" flipV="1">
            <a:off x="-4914725" y="-5824111"/>
            <a:ext cx="8344335" cy="8229600"/>
          </a:xfrm>
          <a:custGeom>
            <a:avLst/>
            <a:gdLst/>
            <a:ahLst/>
            <a:cxnLst/>
            <a:rect l="l" t="t" r="r" b="b"/>
            <a:pathLst>
              <a:path w="8344335" h="8229600">
                <a:moveTo>
                  <a:pt x="0" y="8229600"/>
                </a:moveTo>
                <a:lnTo>
                  <a:pt x="8344335" y="8229600"/>
                </a:lnTo>
                <a:lnTo>
                  <a:pt x="8344335" y="0"/>
                </a:lnTo>
                <a:lnTo>
                  <a:pt x="0" y="0"/>
                </a:lnTo>
                <a:lnTo>
                  <a:pt x="0" y="8229600"/>
                </a:lnTo>
                <a:close/>
              </a:path>
            </a:pathLst>
          </a:custGeom>
          <a:blipFill>
            <a:blip r:embed="rId3">
              <a:alphaModFix amt="19999"/>
            </a:blip>
            <a:stretch>
              <a:fillRect/>
            </a:stretch>
          </a:blipFill>
        </p:spPr>
        <p:txBody>
          <a:bodyPr/>
          <a:lstStyle/>
          <a:p>
            <a:endParaRPr lang="en-VN"/>
          </a:p>
        </p:txBody>
      </p:sp>
      <p:sp>
        <p:nvSpPr>
          <p:cNvPr id="5" name="Freeform 5"/>
          <p:cNvSpPr/>
          <p:nvPr/>
        </p:nvSpPr>
        <p:spPr>
          <a:xfrm rot="-5400000" flipH="1" flipV="1">
            <a:off x="-4914725" y="7881511"/>
            <a:ext cx="8344335" cy="8229600"/>
          </a:xfrm>
          <a:custGeom>
            <a:avLst/>
            <a:gdLst/>
            <a:ahLst/>
            <a:cxnLst/>
            <a:rect l="l" t="t" r="r" b="b"/>
            <a:pathLst>
              <a:path w="8344335" h="8229600">
                <a:moveTo>
                  <a:pt x="8344335" y="8229600"/>
                </a:moveTo>
                <a:lnTo>
                  <a:pt x="0" y="8229600"/>
                </a:lnTo>
                <a:lnTo>
                  <a:pt x="0" y="0"/>
                </a:lnTo>
                <a:lnTo>
                  <a:pt x="8344335" y="0"/>
                </a:lnTo>
                <a:lnTo>
                  <a:pt x="8344335" y="8229600"/>
                </a:lnTo>
                <a:close/>
              </a:path>
            </a:pathLst>
          </a:custGeom>
          <a:blipFill>
            <a:blip r:embed="rId3">
              <a:alphaModFix amt="19999"/>
            </a:blip>
            <a:stretch>
              <a:fillRect/>
            </a:stretch>
          </a:blipFill>
        </p:spPr>
        <p:txBody>
          <a:bodyPr/>
          <a:lstStyle/>
          <a:p>
            <a:endParaRPr lang="en-VN"/>
          </a:p>
        </p:txBody>
      </p:sp>
      <p:sp>
        <p:nvSpPr>
          <p:cNvPr id="6" name="Freeform 6"/>
          <p:cNvSpPr/>
          <p:nvPr/>
        </p:nvSpPr>
        <p:spPr>
          <a:xfrm rot="-5400000" flipH="1">
            <a:off x="14858390" y="7881511"/>
            <a:ext cx="8344335" cy="8229600"/>
          </a:xfrm>
          <a:custGeom>
            <a:avLst/>
            <a:gdLst/>
            <a:ahLst/>
            <a:cxnLst/>
            <a:rect l="l" t="t" r="r" b="b"/>
            <a:pathLst>
              <a:path w="8344335" h="8229600">
                <a:moveTo>
                  <a:pt x="8344335" y="0"/>
                </a:moveTo>
                <a:lnTo>
                  <a:pt x="0" y="0"/>
                </a:lnTo>
                <a:lnTo>
                  <a:pt x="0" y="8229600"/>
                </a:lnTo>
                <a:lnTo>
                  <a:pt x="8344335" y="8229600"/>
                </a:lnTo>
                <a:lnTo>
                  <a:pt x="8344335" y="0"/>
                </a:lnTo>
                <a:close/>
              </a:path>
            </a:pathLst>
          </a:custGeom>
          <a:blipFill>
            <a:blip r:embed="rId3">
              <a:alphaModFix amt="19999"/>
            </a:blip>
            <a:stretch>
              <a:fillRect/>
            </a:stretch>
          </a:blipFill>
        </p:spPr>
        <p:txBody>
          <a:bodyPr/>
          <a:lstStyle/>
          <a:p>
            <a:endParaRPr lang="en-VN"/>
          </a:p>
        </p:txBody>
      </p:sp>
      <p:sp>
        <p:nvSpPr>
          <p:cNvPr id="17" name="Freeform 17"/>
          <p:cNvSpPr/>
          <p:nvPr/>
        </p:nvSpPr>
        <p:spPr>
          <a:xfrm rot="-3229261">
            <a:off x="1965886" y="2587833"/>
            <a:ext cx="1327598" cy="540694"/>
          </a:xfrm>
          <a:custGeom>
            <a:avLst/>
            <a:gdLst/>
            <a:ahLst/>
            <a:cxnLst/>
            <a:rect l="l" t="t" r="r" b="b"/>
            <a:pathLst>
              <a:path w="1327598" h="540694">
                <a:moveTo>
                  <a:pt x="0" y="0"/>
                </a:moveTo>
                <a:lnTo>
                  <a:pt x="1327598" y="0"/>
                </a:lnTo>
                <a:lnTo>
                  <a:pt x="1327598" y="540694"/>
                </a:lnTo>
                <a:lnTo>
                  <a:pt x="0" y="540694"/>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VN"/>
          </a:p>
        </p:txBody>
      </p:sp>
      <p:sp>
        <p:nvSpPr>
          <p:cNvPr id="18" name="Freeform 18"/>
          <p:cNvSpPr/>
          <p:nvPr/>
        </p:nvSpPr>
        <p:spPr>
          <a:xfrm rot="3228000" flipH="1">
            <a:off x="14992299" y="2837052"/>
            <a:ext cx="1327598" cy="540694"/>
          </a:xfrm>
          <a:custGeom>
            <a:avLst/>
            <a:gdLst/>
            <a:ahLst/>
            <a:cxnLst/>
            <a:rect l="l" t="t" r="r" b="b"/>
            <a:pathLst>
              <a:path w="1327598" h="540694">
                <a:moveTo>
                  <a:pt x="1327598" y="0"/>
                </a:moveTo>
                <a:lnTo>
                  <a:pt x="0" y="0"/>
                </a:lnTo>
                <a:lnTo>
                  <a:pt x="0" y="540694"/>
                </a:lnTo>
                <a:lnTo>
                  <a:pt x="1327598" y="540694"/>
                </a:lnTo>
                <a:lnTo>
                  <a:pt x="1327598"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VN"/>
          </a:p>
        </p:txBody>
      </p:sp>
      <p:sp>
        <p:nvSpPr>
          <p:cNvPr id="19" name="Freeform 19"/>
          <p:cNvSpPr/>
          <p:nvPr/>
        </p:nvSpPr>
        <p:spPr>
          <a:xfrm>
            <a:off x="2629685" y="7096796"/>
            <a:ext cx="1412821" cy="922187"/>
          </a:xfrm>
          <a:custGeom>
            <a:avLst/>
            <a:gdLst/>
            <a:ahLst/>
            <a:cxnLst/>
            <a:rect l="l" t="t" r="r" b="b"/>
            <a:pathLst>
              <a:path w="1412821" h="922187">
                <a:moveTo>
                  <a:pt x="0" y="0"/>
                </a:moveTo>
                <a:lnTo>
                  <a:pt x="1412821" y="0"/>
                </a:lnTo>
                <a:lnTo>
                  <a:pt x="1412821" y="922187"/>
                </a:lnTo>
                <a:lnTo>
                  <a:pt x="0" y="92218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VN"/>
          </a:p>
        </p:txBody>
      </p:sp>
      <p:sp>
        <p:nvSpPr>
          <p:cNvPr id="20" name="Freeform 20"/>
          <p:cNvSpPr/>
          <p:nvPr/>
        </p:nvSpPr>
        <p:spPr>
          <a:xfrm flipH="1">
            <a:off x="14086369" y="7096796"/>
            <a:ext cx="1412821" cy="922187"/>
          </a:xfrm>
          <a:custGeom>
            <a:avLst/>
            <a:gdLst/>
            <a:ahLst/>
            <a:cxnLst/>
            <a:rect l="l" t="t" r="r" b="b"/>
            <a:pathLst>
              <a:path w="1412821" h="922187">
                <a:moveTo>
                  <a:pt x="1412821" y="0"/>
                </a:moveTo>
                <a:lnTo>
                  <a:pt x="0" y="0"/>
                </a:lnTo>
                <a:lnTo>
                  <a:pt x="0" y="922187"/>
                </a:lnTo>
                <a:lnTo>
                  <a:pt x="1412821" y="922187"/>
                </a:lnTo>
                <a:lnTo>
                  <a:pt x="1412821"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VN"/>
          </a:p>
        </p:txBody>
      </p:sp>
      <p:sp>
        <p:nvSpPr>
          <p:cNvPr id="21" name="TextBox 21"/>
          <p:cNvSpPr txBox="1"/>
          <p:nvPr/>
        </p:nvSpPr>
        <p:spPr>
          <a:xfrm>
            <a:off x="4419197" y="3204324"/>
            <a:ext cx="3893248" cy="380169"/>
          </a:xfrm>
          <a:prstGeom prst="rect">
            <a:avLst/>
          </a:prstGeom>
        </p:spPr>
        <p:txBody>
          <a:bodyPr wrap="square" lIns="0" tIns="0" rIns="0" bIns="0" rtlCol="0" anchor="t">
            <a:spAutoFit/>
          </a:bodyPr>
          <a:lstStyle/>
          <a:p>
            <a:pPr algn="ctr">
              <a:lnSpc>
                <a:spcPts val="2800"/>
              </a:lnSpc>
              <a:spcBef>
                <a:spcPct val="0"/>
              </a:spcBef>
            </a:pPr>
            <a:r>
              <a:rPr lang="en-US" sz="3200" spc="-40" dirty="0">
                <a:solidFill>
                  <a:srgbClr val="1C0E04"/>
                </a:solidFill>
                <a:latin typeface="Playpen Sans"/>
                <a:ea typeface="Playpen Sans"/>
                <a:cs typeface="Playpen Sans"/>
                <a:sym typeface="Playpen Sans"/>
              </a:rPr>
              <a:t>Le Huynh Thien</a:t>
            </a:r>
          </a:p>
        </p:txBody>
      </p:sp>
      <p:sp>
        <p:nvSpPr>
          <p:cNvPr id="23" name="TextBox 23"/>
          <p:cNvSpPr txBox="1"/>
          <p:nvPr/>
        </p:nvSpPr>
        <p:spPr>
          <a:xfrm>
            <a:off x="3695409" y="1019175"/>
            <a:ext cx="10897182" cy="1143000"/>
          </a:xfrm>
          <a:prstGeom prst="rect">
            <a:avLst/>
          </a:prstGeom>
        </p:spPr>
        <p:txBody>
          <a:bodyPr lIns="0" tIns="0" rIns="0" bIns="0" rtlCol="0" anchor="t">
            <a:spAutoFit/>
          </a:bodyPr>
          <a:lstStyle/>
          <a:p>
            <a:pPr marL="0" lvl="0" indent="0" algn="ctr">
              <a:lnSpc>
                <a:spcPts val="8999"/>
              </a:lnSpc>
            </a:pPr>
            <a:r>
              <a:rPr lang="en-US" sz="7499" u="none" strike="noStrike" spc="89" dirty="0">
                <a:solidFill>
                  <a:srgbClr val="915833">
                    <a:alpha val="80000"/>
                  </a:srgbClr>
                </a:solidFill>
                <a:latin typeface="More Sugar"/>
                <a:ea typeface="More Sugar"/>
                <a:cs typeface="More Sugar"/>
                <a:sym typeface="More Sugar"/>
              </a:rPr>
              <a:t>Team Members</a:t>
            </a:r>
          </a:p>
        </p:txBody>
      </p:sp>
      <p:sp>
        <p:nvSpPr>
          <p:cNvPr id="28" name="TextBox 21">
            <a:extLst>
              <a:ext uri="{FF2B5EF4-FFF2-40B4-BE49-F238E27FC236}">
                <a16:creationId xmlns:a16="http://schemas.microsoft.com/office/drawing/2014/main" id="{26726F8C-B06F-2ACE-C88A-999B1C26892D}"/>
              </a:ext>
            </a:extLst>
          </p:cNvPr>
          <p:cNvSpPr txBox="1"/>
          <p:nvPr/>
        </p:nvSpPr>
        <p:spPr>
          <a:xfrm>
            <a:off x="9975556" y="3204324"/>
            <a:ext cx="2825642" cy="380169"/>
          </a:xfrm>
          <a:prstGeom prst="rect">
            <a:avLst/>
          </a:prstGeom>
        </p:spPr>
        <p:txBody>
          <a:bodyPr lIns="0" tIns="0" rIns="0" bIns="0" rtlCol="0" anchor="t">
            <a:spAutoFit/>
          </a:bodyPr>
          <a:lstStyle/>
          <a:p>
            <a:pPr algn="ctr">
              <a:lnSpc>
                <a:spcPts val="2800"/>
              </a:lnSpc>
              <a:spcBef>
                <a:spcPct val="0"/>
              </a:spcBef>
            </a:pPr>
            <a:r>
              <a:rPr lang="en-US" sz="3200" spc="-40" dirty="0">
                <a:solidFill>
                  <a:srgbClr val="1C0E04"/>
                </a:solidFill>
                <a:latin typeface="Playpen Sans"/>
                <a:ea typeface="Playpen Sans"/>
                <a:cs typeface="Playpen Sans"/>
                <a:sym typeface="Playpen Sans"/>
              </a:rPr>
              <a:t>ITCSIU23036</a:t>
            </a:r>
          </a:p>
        </p:txBody>
      </p:sp>
      <p:sp>
        <p:nvSpPr>
          <p:cNvPr id="29" name="TextBox 21">
            <a:extLst>
              <a:ext uri="{FF2B5EF4-FFF2-40B4-BE49-F238E27FC236}">
                <a16:creationId xmlns:a16="http://schemas.microsoft.com/office/drawing/2014/main" id="{B428368B-0E4F-19A8-032E-46BA7E583338}"/>
              </a:ext>
            </a:extLst>
          </p:cNvPr>
          <p:cNvSpPr txBox="1"/>
          <p:nvPr/>
        </p:nvSpPr>
        <p:spPr>
          <a:xfrm>
            <a:off x="4419197" y="4777181"/>
            <a:ext cx="3893248" cy="380169"/>
          </a:xfrm>
          <a:prstGeom prst="rect">
            <a:avLst/>
          </a:prstGeom>
        </p:spPr>
        <p:txBody>
          <a:bodyPr wrap="square" lIns="0" tIns="0" rIns="0" bIns="0" rtlCol="0" anchor="t">
            <a:spAutoFit/>
          </a:bodyPr>
          <a:lstStyle/>
          <a:p>
            <a:pPr algn="ctr">
              <a:lnSpc>
                <a:spcPts val="2800"/>
              </a:lnSpc>
              <a:spcBef>
                <a:spcPct val="0"/>
              </a:spcBef>
            </a:pPr>
            <a:r>
              <a:rPr lang="en-US" sz="3200" spc="-40" dirty="0">
                <a:solidFill>
                  <a:srgbClr val="1C0E04"/>
                </a:solidFill>
                <a:latin typeface="Playpen Sans"/>
                <a:ea typeface="Playpen Sans"/>
                <a:cs typeface="Playpen Sans"/>
                <a:sym typeface="Playpen Sans"/>
              </a:rPr>
              <a:t>Doan Xuan Cao</a:t>
            </a:r>
          </a:p>
        </p:txBody>
      </p:sp>
      <p:sp>
        <p:nvSpPr>
          <p:cNvPr id="30" name="TextBox 21">
            <a:extLst>
              <a:ext uri="{FF2B5EF4-FFF2-40B4-BE49-F238E27FC236}">
                <a16:creationId xmlns:a16="http://schemas.microsoft.com/office/drawing/2014/main" id="{A0F791D2-BA2D-213A-B4FD-CCEBC701882D}"/>
              </a:ext>
            </a:extLst>
          </p:cNvPr>
          <p:cNvSpPr txBox="1"/>
          <p:nvPr/>
        </p:nvSpPr>
        <p:spPr>
          <a:xfrm>
            <a:off x="9975556" y="4777181"/>
            <a:ext cx="2825642" cy="380169"/>
          </a:xfrm>
          <a:prstGeom prst="rect">
            <a:avLst/>
          </a:prstGeom>
        </p:spPr>
        <p:txBody>
          <a:bodyPr lIns="0" tIns="0" rIns="0" bIns="0" rtlCol="0" anchor="t">
            <a:spAutoFit/>
          </a:bodyPr>
          <a:lstStyle/>
          <a:p>
            <a:pPr algn="ctr">
              <a:lnSpc>
                <a:spcPts val="2800"/>
              </a:lnSpc>
              <a:spcBef>
                <a:spcPct val="0"/>
              </a:spcBef>
            </a:pPr>
            <a:r>
              <a:rPr lang="en-US" sz="3200" spc="-40" dirty="0">
                <a:solidFill>
                  <a:srgbClr val="1C0E04"/>
                </a:solidFill>
                <a:latin typeface="Playpen Sans"/>
                <a:ea typeface="Playpen Sans"/>
                <a:cs typeface="Playpen Sans"/>
                <a:sym typeface="Playpen Sans"/>
              </a:rPr>
              <a:t>ITITIU23004</a:t>
            </a:r>
          </a:p>
        </p:txBody>
      </p:sp>
      <p:sp>
        <p:nvSpPr>
          <p:cNvPr id="31" name="TextBox 21">
            <a:extLst>
              <a:ext uri="{FF2B5EF4-FFF2-40B4-BE49-F238E27FC236}">
                <a16:creationId xmlns:a16="http://schemas.microsoft.com/office/drawing/2014/main" id="{BD31A0B6-B7D9-44DF-85AA-0590CBEA0D4E}"/>
              </a:ext>
            </a:extLst>
          </p:cNvPr>
          <p:cNvSpPr txBox="1"/>
          <p:nvPr/>
        </p:nvSpPr>
        <p:spPr>
          <a:xfrm>
            <a:off x="4419197" y="6533198"/>
            <a:ext cx="3893248" cy="380169"/>
          </a:xfrm>
          <a:prstGeom prst="rect">
            <a:avLst/>
          </a:prstGeom>
        </p:spPr>
        <p:txBody>
          <a:bodyPr wrap="square" lIns="0" tIns="0" rIns="0" bIns="0" rtlCol="0" anchor="t">
            <a:spAutoFit/>
          </a:bodyPr>
          <a:lstStyle/>
          <a:p>
            <a:pPr algn="ctr">
              <a:lnSpc>
                <a:spcPts val="2800"/>
              </a:lnSpc>
              <a:spcBef>
                <a:spcPct val="0"/>
              </a:spcBef>
            </a:pPr>
            <a:r>
              <a:rPr lang="en-US" sz="3200" spc="-40" dirty="0">
                <a:solidFill>
                  <a:srgbClr val="1C0E04"/>
                </a:solidFill>
                <a:latin typeface="Playpen Sans"/>
                <a:ea typeface="Playpen Sans"/>
                <a:cs typeface="Playpen Sans"/>
                <a:sym typeface="Playpen Sans"/>
              </a:rPr>
              <a:t>Ly Gia Bao</a:t>
            </a:r>
          </a:p>
        </p:txBody>
      </p:sp>
      <p:sp>
        <p:nvSpPr>
          <p:cNvPr id="32" name="TextBox 21">
            <a:extLst>
              <a:ext uri="{FF2B5EF4-FFF2-40B4-BE49-F238E27FC236}">
                <a16:creationId xmlns:a16="http://schemas.microsoft.com/office/drawing/2014/main" id="{9C05F619-69F8-9BE8-8947-592909F5A4B9}"/>
              </a:ext>
            </a:extLst>
          </p:cNvPr>
          <p:cNvSpPr txBox="1"/>
          <p:nvPr/>
        </p:nvSpPr>
        <p:spPr>
          <a:xfrm>
            <a:off x="9975556" y="6533198"/>
            <a:ext cx="2825642" cy="380169"/>
          </a:xfrm>
          <a:prstGeom prst="rect">
            <a:avLst/>
          </a:prstGeom>
        </p:spPr>
        <p:txBody>
          <a:bodyPr lIns="0" tIns="0" rIns="0" bIns="0" rtlCol="0" anchor="t">
            <a:spAutoFit/>
          </a:bodyPr>
          <a:lstStyle/>
          <a:p>
            <a:pPr algn="ctr">
              <a:lnSpc>
                <a:spcPts val="2800"/>
              </a:lnSpc>
              <a:spcBef>
                <a:spcPct val="0"/>
              </a:spcBef>
            </a:pPr>
            <a:r>
              <a:rPr lang="en-US" sz="3200" spc="-40" dirty="0">
                <a:solidFill>
                  <a:srgbClr val="1C0E04"/>
                </a:solidFill>
                <a:latin typeface="Playpen Sans"/>
                <a:ea typeface="Playpen Sans"/>
                <a:cs typeface="Playpen Sans"/>
                <a:sym typeface="Playpen Sans"/>
              </a:rPr>
              <a:t>ITDSIU23034</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inVertical)">
                                      <p:cBhvr>
                                        <p:cTn id="7" dur="500"/>
                                        <p:tgtEl>
                                          <p:spTgt spid="23"/>
                                        </p:tgtEl>
                                      </p:cBhvr>
                                    </p:animEffect>
                                  </p:childTnLst>
                                </p:cTn>
                              </p:par>
                              <p:par>
                                <p:cTn id="8" presetID="5" presetClass="entr" presetSubtype="10" fill="hold" grpId="0"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checkerboard(across)">
                                      <p:cBhvr>
                                        <p:cTn id="10" dur="500"/>
                                        <p:tgtEl>
                                          <p:spTgt spid="21"/>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animEffect transition="in" filter="checkerboard(across)">
                                      <p:cBhvr>
                                        <p:cTn id="13" dur="500"/>
                                        <p:tgtEl>
                                          <p:spTgt spid="28"/>
                                        </p:tgtEl>
                                      </p:cBhvr>
                                    </p:animEffect>
                                  </p:childTnLst>
                                </p:cTn>
                              </p:par>
                              <p:par>
                                <p:cTn id="14" presetID="5" presetClass="entr" presetSubtype="10" fill="hold" grpId="0" nodeType="withEffect">
                                  <p:stCondLst>
                                    <p:cond delay="0"/>
                                  </p:stCondLst>
                                  <p:childTnLst>
                                    <p:set>
                                      <p:cBhvr>
                                        <p:cTn id="15" dur="1" fill="hold">
                                          <p:stCondLst>
                                            <p:cond delay="0"/>
                                          </p:stCondLst>
                                        </p:cTn>
                                        <p:tgtEl>
                                          <p:spTgt spid="29"/>
                                        </p:tgtEl>
                                        <p:attrNameLst>
                                          <p:attrName>style.visibility</p:attrName>
                                        </p:attrNameLst>
                                      </p:cBhvr>
                                      <p:to>
                                        <p:strVal val="visible"/>
                                      </p:to>
                                    </p:set>
                                    <p:animEffect transition="in" filter="checkerboard(across)">
                                      <p:cBhvr>
                                        <p:cTn id="16" dur="500"/>
                                        <p:tgtEl>
                                          <p:spTgt spid="29"/>
                                        </p:tgtEl>
                                      </p:cBhvr>
                                    </p:animEffect>
                                  </p:childTnLst>
                                </p:cTn>
                              </p:par>
                              <p:par>
                                <p:cTn id="17" presetID="5" presetClass="entr" presetSubtype="1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animEffect transition="in" filter="checkerboard(across)">
                                      <p:cBhvr>
                                        <p:cTn id="19" dur="500"/>
                                        <p:tgtEl>
                                          <p:spTgt spid="30"/>
                                        </p:tgtEl>
                                      </p:cBhvr>
                                    </p:animEffect>
                                  </p:childTnLst>
                                </p:cTn>
                              </p:par>
                              <p:par>
                                <p:cTn id="20" presetID="5" presetClass="entr" presetSubtype="10" fill="hold" grpId="0" nodeType="withEffect">
                                  <p:stCondLst>
                                    <p:cond delay="0"/>
                                  </p:stCondLst>
                                  <p:childTnLst>
                                    <p:set>
                                      <p:cBhvr>
                                        <p:cTn id="21" dur="1" fill="hold">
                                          <p:stCondLst>
                                            <p:cond delay="0"/>
                                          </p:stCondLst>
                                        </p:cTn>
                                        <p:tgtEl>
                                          <p:spTgt spid="31"/>
                                        </p:tgtEl>
                                        <p:attrNameLst>
                                          <p:attrName>style.visibility</p:attrName>
                                        </p:attrNameLst>
                                      </p:cBhvr>
                                      <p:to>
                                        <p:strVal val="visible"/>
                                      </p:to>
                                    </p:set>
                                    <p:animEffect transition="in" filter="checkerboard(across)">
                                      <p:cBhvr>
                                        <p:cTn id="22" dur="500"/>
                                        <p:tgtEl>
                                          <p:spTgt spid="31"/>
                                        </p:tgtEl>
                                      </p:cBhvr>
                                    </p:animEffect>
                                  </p:childTnLst>
                                </p:cTn>
                              </p:par>
                              <p:par>
                                <p:cTn id="23" presetID="5" presetClass="entr" presetSubtype="1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checkerboard(across)">
                                      <p:cBhvr>
                                        <p:cTn id="25"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23" grpId="0"/>
      <p:bldP spid="28" grpId="0"/>
      <p:bldP spid="29" grpId="0"/>
      <p:bldP spid="30" grpId="0"/>
      <p:bldP spid="31" grpId="0"/>
      <p:bldP spid="3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906D4-6C13-5488-7EEC-B150D172D544}"/>
            </a:ext>
          </a:extLst>
        </p:cNvPr>
        <p:cNvGrpSpPr/>
        <p:nvPr/>
      </p:nvGrpSpPr>
      <p:grpSpPr>
        <a:xfrm>
          <a:off x="0" y="0"/>
          <a:ext cx="0" cy="0"/>
          <a:chOff x="0" y="0"/>
          <a:chExt cx="0" cy="0"/>
        </a:xfrm>
      </p:grpSpPr>
      <p:sp>
        <p:nvSpPr>
          <p:cNvPr id="2" name="Freeform 2">
            <a:extLst>
              <a:ext uri="{FF2B5EF4-FFF2-40B4-BE49-F238E27FC236}">
                <a16:creationId xmlns:a16="http://schemas.microsoft.com/office/drawing/2014/main" id="{3297190B-A864-DC66-9298-DDBCDCF42AF1}"/>
              </a:ext>
            </a:extLst>
          </p:cNvPr>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VN"/>
          </a:p>
        </p:txBody>
      </p:sp>
      <p:sp>
        <p:nvSpPr>
          <p:cNvPr id="3" name="Freeform 3">
            <a:extLst>
              <a:ext uri="{FF2B5EF4-FFF2-40B4-BE49-F238E27FC236}">
                <a16:creationId xmlns:a16="http://schemas.microsoft.com/office/drawing/2014/main" id="{D6F1380D-54E9-ACBD-F9AD-2932EA3A39E0}"/>
              </a:ext>
            </a:extLst>
          </p:cNvPr>
          <p:cNvSpPr/>
          <p:nvPr/>
        </p:nvSpPr>
        <p:spPr>
          <a:xfrm rot="-5400000">
            <a:off x="14115833" y="5742107"/>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3">
              <a:alphaModFix amt="19999"/>
            </a:blip>
            <a:stretch>
              <a:fillRect/>
            </a:stretch>
          </a:blipFill>
        </p:spPr>
        <p:txBody>
          <a:bodyPr/>
          <a:lstStyle/>
          <a:p>
            <a:endParaRPr lang="en-VN"/>
          </a:p>
        </p:txBody>
      </p:sp>
      <p:sp>
        <p:nvSpPr>
          <p:cNvPr id="4" name="Freeform 4">
            <a:extLst>
              <a:ext uri="{FF2B5EF4-FFF2-40B4-BE49-F238E27FC236}">
                <a16:creationId xmlns:a16="http://schemas.microsoft.com/office/drawing/2014/main" id="{E520853F-282C-5AAC-77E5-8A736AF40487}"/>
              </a:ext>
            </a:extLst>
          </p:cNvPr>
          <p:cNvSpPr/>
          <p:nvPr/>
        </p:nvSpPr>
        <p:spPr>
          <a:xfrm>
            <a:off x="12983306" y="9189439"/>
            <a:ext cx="4651435" cy="2195122"/>
          </a:xfrm>
          <a:custGeom>
            <a:avLst/>
            <a:gdLst/>
            <a:ahLst/>
            <a:cxnLst/>
            <a:rect l="l" t="t" r="r" b="b"/>
            <a:pathLst>
              <a:path w="4651435" h="2195122">
                <a:moveTo>
                  <a:pt x="0" y="0"/>
                </a:moveTo>
                <a:lnTo>
                  <a:pt x="4651435" y="0"/>
                </a:lnTo>
                <a:lnTo>
                  <a:pt x="4651435" y="2195122"/>
                </a:lnTo>
                <a:lnTo>
                  <a:pt x="0" y="2195122"/>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VN"/>
          </a:p>
        </p:txBody>
      </p:sp>
      <p:sp>
        <p:nvSpPr>
          <p:cNvPr id="5" name="Freeform 5">
            <a:extLst>
              <a:ext uri="{FF2B5EF4-FFF2-40B4-BE49-F238E27FC236}">
                <a16:creationId xmlns:a16="http://schemas.microsoft.com/office/drawing/2014/main" id="{9387BA86-69B8-6039-2311-58DA7F8200EC}"/>
              </a:ext>
            </a:extLst>
          </p:cNvPr>
          <p:cNvSpPr/>
          <p:nvPr/>
        </p:nvSpPr>
        <p:spPr>
          <a:xfrm rot="-9145553">
            <a:off x="15176503" y="-371654"/>
            <a:ext cx="2458237" cy="1711827"/>
          </a:xfrm>
          <a:custGeom>
            <a:avLst/>
            <a:gdLst/>
            <a:ahLst/>
            <a:cxnLst/>
            <a:rect l="l" t="t" r="r" b="b"/>
            <a:pathLst>
              <a:path w="2458237" h="1711827">
                <a:moveTo>
                  <a:pt x="0" y="0"/>
                </a:moveTo>
                <a:lnTo>
                  <a:pt x="2458238" y="0"/>
                </a:lnTo>
                <a:lnTo>
                  <a:pt x="2458238" y="1711827"/>
                </a:lnTo>
                <a:lnTo>
                  <a:pt x="0" y="171182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VN"/>
          </a:p>
        </p:txBody>
      </p:sp>
      <p:sp>
        <p:nvSpPr>
          <p:cNvPr id="7" name="TextBox 7">
            <a:extLst>
              <a:ext uri="{FF2B5EF4-FFF2-40B4-BE49-F238E27FC236}">
                <a16:creationId xmlns:a16="http://schemas.microsoft.com/office/drawing/2014/main" id="{9B6D62DD-8EE5-C127-4DD1-D9E96CEEB685}"/>
              </a:ext>
            </a:extLst>
          </p:cNvPr>
          <p:cNvSpPr txBox="1"/>
          <p:nvPr/>
        </p:nvSpPr>
        <p:spPr>
          <a:xfrm>
            <a:off x="4776277" y="670568"/>
            <a:ext cx="8735445" cy="1141338"/>
          </a:xfrm>
          <a:prstGeom prst="rect">
            <a:avLst/>
          </a:prstGeom>
        </p:spPr>
        <p:txBody>
          <a:bodyPr wrap="square" lIns="0" tIns="0" rIns="0" bIns="0" rtlCol="0" anchor="t">
            <a:spAutoFit/>
          </a:bodyPr>
          <a:lstStyle/>
          <a:p>
            <a:pPr marL="0" lvl="0" indent="0" algn="ctr">
              <a:lnSpc>
                <a:spcPts val="8999"/>
              </a:lnSpc>
            </a:pPr>
            <a:r>
              <a:rPr lang="en-US" sz="7499" spc="89" dirty="0">
                <a:solidFill>
                  <a:srgbClr val="915833">
                    <a:alpha val="80000"/>
                  </a:srgbClr>
                </a:solidFill>
                <a:latin typeface="More Sugar"/>
                <a:ea typeface="More Sugar"/>
                <a:cs typeface="More Sugar"/>
                <a:sym typeface="More Sugar"/>
              </a:rPr>
              <a:t>Tables of content</a:t>
            </a:r>
          </a:p>
        </p:txBody>
      </p:sp>
      <p:sp>
        <p:nvSpPr>
          <p:cNvPr id="9" name="Oval 8">
            <a:extLst>
              <a:ext uri="{FF2B5EF4-FFF2-40B4-BE49-F238E27FC236}">
                <a16:creationId xmlns:a16="http://schemas.microsoft.com/office/drawing/2014/main" id="{F47BEDEA-AD27-A78A-22C7-58653A707D03}"/>
              </a:ext>
            </a:extLst>
          </p:cNvPr>
          <p:cNvSpPr/>
          <p:nvPr/>
        </p:nvSpPr>
        <p:spPr>
          <a:xfrm>
            <a:off x="1570891" y="2933700"/>
            <a:ext cx="2895600" cy="2895600"/>
          </a:xfrm>
          <a:prstGeom prst="ellipse">
            <a:avLst/>
          </a:prstGeom>
          <a:solidFill>
            <a:srgbClr val="A677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6500" dirty="0"/>
              <a:t>1</a:t>
            </a:r>
          </a:p>
        </p:txBody>
      </p:sp>
      <p:sp>
        <p:nvSpPr>
          <p:cNvPr id="10" name="Oval 9">
            <a:extLst>
              <a:ext uri="{FF2B5EF4-FFF2-40B4-BE49-F238E27FC236}">
                <a16:creationId xmlns:a16="http://schemas.microsoft.com/office/drawing/2014/main" id="{ADCD7BEE-4B0A-3456-EB29-E92616F40B22}"/>
              </a:ext>
            </a:extLst>
          </p:cNvPr>
          <p:cNvSpPr/>
          <p:nvPr/>
        </p:nvSpPr>
        <p:spPr>
          <a:xfrm>
            <a:off x="5761891" y="2933700"/>
            <a:ext cx="2895600" cy="2895600"/>
          </a:xfrm>
          <a:prstGeom prst="ellipse">
            <a:avLst/>
          </a:prstGeom>
          <a:solidFill>
            <a:srgbClr val="A677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6500" dirty="0"/>
              <a:t>2</a:t>
            </a:r>
          </a:p>
        </p:txBody>
      </p:sp>
      <p:sp>
        <p:nvSpPr>
          <p:cNvPr id="12" name="Oval 11">
            <a:extLst>
              <a:ext uri="{FF2B5EF4-FFF2-40B4-BE49-F238E27FC236}">
                <a16:creationId xmlns:a16="http://schemas.microsoft.com/office/drawing/2014/main" id="{357E0EF4-00F6-22E5-5A7F-1131EC3B26D7}"/>
              </a:ext>
            </a:extLst>
          </p:cNvPr>
          <p:cNvSpPr/>
          <p:nvPr/>
        </p:nvSpPr>
        <p:spPr>
          <a:xfrm>
            <a:off x="10087706" y="2933700"/>
            <a:ext cx="2895600" cy="2895600"/>
          </a:xfrm>
          <a:prstGeom prst="ellipse">
            <a:avLst/>
          </a:prstGeom>
          <a:solidFill>
            <a:srgbClr val="A677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6500" dirty="0"/>
              <a:t>3</a:t>
            </a:r>
          </a:p>
        </p:txBody>
      </p:sp>
      <p:sp>
        <p:nvSpPr>
          <p:cNvPr id="13" name="Oval 12">
            <a:extLst>
              <a:ext uri="{FF2B5EF4-FFF2-40B4-BE49-F238E27FC236}">
                <a16:creationId xmlns:a16="http://schemas.microsoft.com/office/drawing/2014/main" id="{95705018-F404-08C4-9F58-8F0D169B3CF1}"/>
              </a:ext>
            </a:extLst>
          </p:cNvPr>
          <p:cNvSpPr/>
          <p:nvPr/>
        </p:nvSpPr>
        <p:spPr>
          <a:xfrm>
            <a:off x="14278706" y="2933700"/>
            <a:ext cx="2895600" cy="2895600"/>
          </a:xfrm>
          <a:prstGeom prst="ellipse">
            <a:avLst/>
          </a:prstGeom>
          <a:solidFill>
            <a:srgbClr val="A6775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VN" sz="6500" dirty="0"/>
              <a:t>4</a:t>
            </a:r>
          </a:p>
        </p:txBody>
      </p:sp>
      <p:sp>
        <p:nvSpPr>
          <p:cNvPr id="16" name="TextBox 7">
            <a:extLst>
              <a:ext uri="{FF2B5EF4-FFF2-40B4-BE49-F238E27FC236}">
                <a16:creationId xmlns:a16="http://schemas.microsoft.com/office/drawing/2014/main" id="{3CD6996F-3AAE-1808-3F78-FA15A1A161B5}"/>
              </a:ext>
            </a:extLst>
          </p:cNvPr>
          <p:cNvSpPr txBox="1"/>
          <p:nvPr/>
        </p:nvSpPr>
        <p:spPr>
          <a:xfrm>
            <a:off x="1284552" y="6362700"/>
            <a:ext cx="3456556" cy="1012650"/>
          </a:xfrm>
          <a:prstGeom prst="rect">
            <a:avLst/>
          </a:prstGeom>
        </p:spPr>
        <p:txBody>
          <a:bodyPr wrap="square" lIns="0" tIns="0" rIns="0" bIns="0" rtlCol="0" anchor="t">
            <a:spAutoFit/>
          </a:bodyPr>
          <a:lstStyle/>
          <a:p>
            <a:pPr marL="0" lvl="0" indent="0" algn="ctr">
              <a:lnSpc>
                <a:spcPts val="8999"/>
              </a:lnSpc>
            </a:pPr>
            <a:r>
              <a:rPr lang="en-US" sz="4000" spc="89" dirty="0">
                <a:solidFill>
                  <a:srgbClr val="915833">
                    <a:alpha val="80000"/>
                  </a:srgbClr>
                </a:solidFill>
                <a:latin typeface="More Sugar"/>
                <a:ea typeface="More Sugar"/>
                <a:cs typeface="More Sugar"/>
                <a:sym typeface="More Sugar"/>
              </a:rPr>
              <a:t>Abstraction</a:t>
            </a:r>
          </a:p>
        </p:txBody>
      </p:sp>
      <p:sp>
        <p:nvSpPr>
          <p:cNvPr id="17" name="TextBox 7">
            <a:extLst>
              <a:ext uri="{FF2B5EF4-FFF2-40B4-BE49-F238E27FC236}">
                <a16:creationId xmlns:a16="http://schemas.microsoft.com/office/drawing/2014/main" id="{829EA69F-38EB-FAD3-3091-994E5EFF6745}"/>
              </a:ext>
            </a:extLst>
          </p:cNvPr>
          <p:cNvSpPr txBox="1"/>
          <p:nvPr/>
        </p:nvSpPr>
        <p:spPr>
          <a:xfrm>
            <a:off x="5275382" y="6362700"/>
            <a:ext cx="3868618" cy="1012650"/>
          </a:xfrm>
          <a:prstGeom prst="rect">
            <a:avLst/>
          </a:prstGeom>
        </p:spPr>
        <p:txBody>
          <a:bodyPr wrap="square" lIns="0" tIns="0" rIns="0" bIns="0" rtlCol="0" anchor="t">
            <a:spAutoFit/>
          </a:bodyPr>
          <a:lstStyle/>
          <a:p>
            <a:pPr marL="0" lvl="0" indent="0" algn="ctr">
              <a:lnSpc>
                <a:spcPts val="8999"/>
              </a:lnSpc>
            </a:pPr>
            <a:r>
              <a:rPr lang="en-US" sz="4000" spc="89" dirty="0">
                <a:solidFill>
                  <a:srgbClr val="915833">
                    <a:alpha val="80000"/>
                  </a:srgbClr>
                </a:solidFill>
                <a:latin typeface="More Sugar"/>
                <a:ea typeface="More Sugar"/>
                <a:cs typeface="More Sugar"/>
                <a:sym typeface="More Sugar"/>
              </a:rPr>
              <a:t>Class Diagram</a:t>
            </a:r>
          </a:p>
        </p:txBody>
      </p:sp>
      <p:sp>
        <p:nvSpPr>
          <p:cNvPr id="20" name="TextBox 7">
            <a:extLst>
              <a:ext uri="{FF2B5EF4-FFF2-40B4-BE49-F238E27FC236}">
                <a16:creationId xmlns:a16="http://schemas.microsoft.com/office/drawing/2014/main" id="{5C4AC74B-35A5-C6EC-97BE-289032221B67}"/>
              </a:ext>
            </a:extLst>
          </p:cNvPr>
          <p:cNvSpPr txBox="1"/>
          <p:nvPr/>
        </p:nvSpPr>
        <p:spPr>
          <a:xfrm>
            <a:off x="9601197" y="6362700"/>
            <a:ext cx="3868618" cy="1012650"/>
          </a:xfrm>
          <a:prstGeom prst="rect">
            <a:avLst/>
          </a:prstGeom>
        </p:spPr>
        <p:txBody>
          <a:bodyPr wrap="square" lIns="0" tIns="0" rIns="0" bIns="0" rtlCol="0" anchor="t">
            <a:spAutoFit/>
          </a:bodyPr>
          <a:lstStyle/>
          <a:p>
            <a:pPr marL="0" lvl="0" indent="0" algn="ctr">
              <a:lnSpc>
                <a:spcPts val="8999"/>
              </a:lnSpc>
            </a:pPr>
            <a:r>
              <a:rPr lang="en-US" sz="4000" spc="89" dirty="0">
                <a:solidFill>
                  <a:srgbClr val="915833">
                    <a:alpha val="80000"/>
                  </a:srgbClr>
                </a:solidFill>
                <a:latin typeface="More Sugar"/>
                <a:ea typeface="More Sugar"/>
                <a:cs typeface="More Sugar"/>
                <a:sym typeface="More Sugar"/>
              </a:rPr>
              <a:t>UI Design</a:t>
            </a:r>
          </a:p>
        </p:txBody>
      </p:sp>
      <p:sp>
        <p:nvSpPr>
          <p:cNvPr id="21" name="TextBox 7">
            <a:extLst>
              <a:ext uri="{FF2B5EF4-FFF2-40B4-BE49-F238E27FC236}">
                <a16:creationId xmlns:a16="http://schemas.microsoft.com/office/drawing/2014/main" id="{405B6079-4768-ADBD-90A9-F6F852AF6A00}"/>
              </a:ext>
            </a:extLst>
          </p:cNvPr>
          <p:cNvSpPr txBox="1"/>
          <p:nvPr/>
        </p:nvSpPr>
        <p:spPr>
          <a:xfrm>
            <a:off x="13792197" y="6362700"/>
            <a:ext cx="3868618" cy="1012650"/>
          </a:xfrm>
          <a:prstGeom prst="rect">
            <a:avLst/>
          </a:prstGeom>
        </p:spPr>
        <p:txBody>
          <a:bodyPr wrap="square" lIns="0" tIns="0" rIns="0" bIns="0" rtlCol="0" anchor="t">
            <a:spAutoFit/>
          </a:bodyPr>
          <a:lstStyle/>
          <a:p>
            <a:pPr marL="0" lvl="0" indent="0" algn="ctr">
              <a:lnSpc>
                <a:spcPts val="8999"/>
              </a:lnSpc>
            </a:pPr>
            <a:r>
              <a:rPr lang="en-US" sz="4000" spc="89" dirty="0">
                <a:solidFill>
                  <a:srgbClr val="915833">
                    <a:alpha val="80000"/>
                  </a:srgbClr>
                </a:solidFill>
                <a:latin typeface="More Sugar"/>
                <a:ea typeface="More Sugar"/>
                <a:cs typeface="More Sugar"/>
                <a:sym typeface="More Sugar"/>
              </a:rPr>
              <a:t>Conclusion</a:t>
            </a:r>
          </a:p>
        </p:txBody>
      </p:sp>
    </p:spTree>
    <p:extLst>
      <p:ext uri="{BB962C8B-B14F-4D97-AF65-F5344CB8AC3E}">
        <p14:creationId xmlns:p14="http://schemas.microsoft.com/office/powerpoint/2010/main" val="126912987"/>
      </p:ext>
    </p:extLst>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300" fill="hold"/>
                                        <p:tgtEl>
                                          <p:spTgt spid="9"/>
                                        </p:tgtEl>
                                        <p:attrNameLst>
                                          <p:attrName>ppt_x</p:attrName>
                                        </p:attrNameLst>
                                      </p:cBhvr>
                                      <p:tavLst>
                                        <p:tav tm="0">
                                          <p:val>
                                            <p:strVal val="#ppt_x"/>
                                          </p:val>
                                        </p:tav>
                                        <p:tav tm="100000">
                                          <p:val>
                                            <p:strVal val="#ppt_x"/>
                                          </p:val>
                                        </p:tav>
                                      </p:tavLst>
                                    </p:anim>
                                    <p:anim calcmode="lin" valueType="num">
                                      <p:cBhvr additive="base">
                                        <p:cTn id="8" dur="300" fill="hold"/>
                                        <p:tgtEl>
                                          <p:spTgt spid="9"/>
                                        </p:tgtEl>
                                        <p:attrNameLst>
                                          <p:attrName>ppt_y</p:attrName>
                                        </p:attrNameLst>
                                      </p:cBhvr>
                                      <p:tavLst>
                                        <p:tav tm="0">
                                          <p:val>
                                            <p:strVal val="0-#ppt_h/2"/>
                                          </p:val>
                                        </p:tav>
                                        <p:tav tm="100000">
                                          <p:val>
                                            <p:strVal val="#ppt_y"/>
                                          </p:val>
                                        </p:tav>
                                      </p:tavLst>
                                    </p:anim>
                                  </p:childTnLst>
                                </p:cTn>
                              </p:par>
                            </p:childTnLst>
                          </p:cTn>
                        </p:par>
                        <p:par>
                          <p:cTn id="9" fill="hold">
                            <p:stCondLst>
                              <p:cond delay="300"/>
                            </p:stCondLst>
                            <p:childTnLst>
                              <p:par>
                                <p:cTn id="10" presetID="2" presetClass="entr" presetSubtype="1" fill="hold" grpId="0" nodeType="afterEffect">
                                  <p:stCondLst>
                                    <p:cond delay="0"/>
                                  </p:stCondLst>
                                  <p:childTnLst>
                                    <p:set>
                                      <p:cBhvr>
                                        <p:cTn id="11" dur="1" fill="hold">
                                          <p:stCondLst>
                                            <p:cond delay="0"/>
                                          </p:stCondLst>
                                        </p:cTn>
                                        <p:tgtEl>
                                          <p:spTgt spid="10"/>
                                        </p:tgtEl>
                                        <p:attrNameLst>
                                          <p:attrName>style.visibility</p:attrName>
                                        </p:attrNameLst>
                                      </p:cBhvr>
                                      <p:to>
                                        <p:strVal val="visible"/>
                                      </p:to>
                                    </p:set>
                                    <p:anim calcmode="lin" valueType="num">
                                      <p:cBhvr additive="base">
                                        <p:cTn id="12" dur="300" fill="hold"/>
                                        <p:tgtEl>
                                          <p:spTgt spid="10"/>
                                        </p:tgtEl>
                                        <p:attrNameLst>
                                          <p:attrName>ppt_x</p:attrName>
                                        </p:attrNameLst>
                                      </p:cBhvr>
                                      <p:tavLst>
                                        <p:tav tm="0">
                                          <p:val>
                                            <p:strVal val="#ppt_x"/>
                                          </p:val>
                                        </p:tav>
                                        <p:tav tm="100000">
                                          <p:val>
                                            <p:strVal val="#ppt_x"/>
                                          </p:val>
                                        </p:tav>
                                      </p:tavLst>
                                    </p:anim>
                                    <p:anim calcmode="lin" valueType="num">
                                      <p:cBhvr additive="base">
                                        <p:cTn id="13" dur="300" fill="hold"/>
                                        <p:tgtEl>
                                          <p:spTgt spid="10"/>
                                        </p:tgtEl>
                                        <p:attrNameLst>
                                          <p:attrName>ppt_y</p:attrName>
                                        </p:attrNameLst>
                                      </p:cBhvr>
                                      <p:tavLst>
                                        <p:tav tm="0">
                                          <p:val>
                                            <p:strVal val="0-#ppt_h/2"/>
                                          </p:val>
                                        </p:tav>
                                        <p:tav tm="100000">
                                          <p:val>
                                            <p:strVal val="#ppt_y"/>
                                          </p:val>
                                        </p:tav>
                                      </p:tavLst>
                                    </p:anim>
                                  </p:childTnLst>
                                </p:cTn>
                              </p:par>
                            </p:childTnLst>
                          </p:cTn>
                        </p:par>
                        <p:par>
                          <p:cTn id="14" fill="hold">
                            <p:stCondLst>
                              <p:cond delay="600"/>
                            </p:stCondLst>
                            <p:childTnLst>
                              <p:par>
                                <p:cTn id="15" presetID="2" presetClass="entr" presetSubtype="1" fill="hold" grpId="0" nodeType="afterEffect">
                                  <p:stCondLst>
                                    <p:cond delay="0"/>
                                  </p:stCondLst>
                                  <p:childTnLst>
                                    <p:set>
                                      <p:cBhvr>
                                        <p:cTn id="16" dur="1" fill="hold">
                                          <p:stCondLst>
                                            <p:cond delay="0"/>
                                          </p:stCondLst>
                                        </p:cTn>
                                        <p:tgtEl>
                                          <p:spTgt spid="12"/>
                                        </p:tgtEl>
                                        <p:attrNameLst>
                                          <p:attrName>style.visibility</p:attrName>
                                        </p:attrNameLst>
                                      </p:cBhvr>
                                      <p:to>
                                        <p:strVal val="visible"/>
                                      </p:to>
                                    </p:set>
                                    <p:anim calcmode="lin" valueType="num">
                                      <p:cBhvr additive="base">
                                        <p:cTn id="17" dur="300" fill="hold"/>
                                        <p:tgtEl>
                                          <p:spTgt spid="12"/>
                                        </p:tgtEl>
                                        <p:attrNameLst>
                                          <p:attrName>ppt_x</p:attrName>
                                        </p:attrNameLst>
                                      </p:cBhvr>
                                      <p:tavLst>
                                        <p:tav tm="0">
                                          <p:val>
                                            <p:strVal val="#ppt_x"/>
                                          </p:val>
                                        </p:tav>
                                        <p:tav tm="100000">
                                          <p:val>
                                            <p:strVal val="#ppt_x"/>
                                          </p:val>
                                        </p:tav>
                                      </p:tavLst>
                                    </p:anim>
                                    <p:anim calcmode="lin" valueType="num">
                                      <p:cBhvr additive="base">
                                        <p:cTn id="18" dur="300" fill="hold"/>
                                        <p:tgtEl>
                                          <p:spTgt spid="12"/>
                                        </p:tgtEl>
                                        <p:attrNameLst>
                                          <p:attrName>ppt_y</p:attrName>
                                        </p:attrNameLst>
                                      </p:cBhvr>
                                      <p:tavLst>
                                        <p:tav tm="0">
                                          <p:val>
                                            <p:strVal val="0-#ppt_h/2"/>
                                          </p:val>
                                        </p:tav>
                                        <p:tav tm="100000">
                                          <p:val>
                                            <p:strVal val="#ppt_y"/>
                                          </p:val>
                                        </p:tav>
                                      </p:tavLst>
                                    </p:anim>
                                  </p:childTnLst>
                                </p:cTn>
                              </p:par>
                            </p:childTnLst>
                          </p:cTn>
                        </p:par>
                        <p:par>
                          <p:cTn id="19" fill="hold">
                            <p:stCondLst>
                              <p:cond delay="900"/>
                            </p:stCondLst>
                            <p:childTnLst>
                              <p:par>
                                <p:cTn id="20" presetID="2" presetClass="entr" presetSubtype="1" fill="hold" grpId="0" nodeType="afterEffect">
                                  <p:stCondLst>
                                    <p:cond delay="0"/>
                                  </p:stCondLst>
                                  <p:childTnLst>
                                    <p:set>
                                      <p:cBhvr>
                                        <p:cTn id="21" dur="1" fill="hold">
                                          <p:stCondLst>
                                            <p:cond delay="0"/>
                                          </p:stCondLst>
                                        </p:cTn>
                                        <p:tgtEl>
                                          <p:spTgt spid="13"/>
                                        </p:tgtEl>
                                        <p:attrNameLst>
                                          <p:attrName>style.visibility</p:attrName>
                                        </p:attrNameLst>
                                      </p:cBhvr>
                                      <p:to>
                                        <p:strVal val="visible"/>
                                      </p:to>
                                    </p:set>
                                    <p:anim calcmode="lin" valueType="num">
                                      <p:cBhvr additive="base">
                                        <p:cTn id="22" dur="300" fill="hold"/>
                                        <p:tgtEl>
                                          <p:spTgt spid="13"/>
                                        </p:tgtEl>
                                        <p:attrNameLst>
                                          <p:attrName>ppt_x</p:attrName>
                                        </p:attrNameLst>
                                      </p:cBhvr>
                                      <p:tavLst>
                                        <p:tav tm="0">
                                          <p:val>
                                            <p:strVal val="#ppt_x"/>
                                          </p:val>
                                        </p:tav>
                                        <p:tav tm="100000">
                                          <p:val>
                                            <p:strVal val="#ppt_x"/>
                                          </p:val>
                                        </p:tav>
                                      </p:tavLst>
                                    </p:anim>
                                    <p:anim calcmode="lin" valueType="num">
                                      <p:cBhvr additive="base">
                                        <p:cTn id="23" dur="300" fill="hold"/>
                                        <p:tgtEl>
                                          <p:spTgt spid="13"/>
                                        </p:tgtEl>
                                        <p:attrNameLst>
                                          <p:attrName>ppt_y</p:attrName>
                                        </p:attrNameLst>
                                      </p:cBhvr>
                                      <p:tavLst>
                                        <p:tav tm="0">
                                          <p:val>
                                            <p:strVal val="0-#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14" presetClass="entr" presetSubtype="1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randombar(horizontal)">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14" presetClass="entr" presetSubtype="10" fill="hold" grpId="0" nodeType="clickEffect">
                                  <p:stCondLst>
                                    <p:cond delay="0"/>
                                  </p:stCondLst>
                                  <p:childTnLst>
                                    <p:set>
                                      <p:cBhvr>
                                        <p:cTn id="37" dur="1" fill="hold">
                                          <p:stCondLst>
                                            <p:cond delay="0"/>
                                          </p:stCondLst>
                                        </p:cTn>
                                        <p:tgtEl>
                                          <p:spTgt spid="20"/>
                                        </p:tgtEl>
                                        <p:attrNameLst>
                                          <p:attrName>style.visibility</p:attrName>
                                        </p:attrNameLst>
                                      </p:cBhvr>
                                      <p:to>
                                        <p:strVal val="visible"/>
                                      </p:to>
                                    </p:set>
                                    <p:animEffect transition="in" filter="randombar(horizontal)">
                                      <p:cBhvr>
                                        <p:cTn id="38" dur="500"/>
                                        <p:tgtEl>
                                          <p:spTgt spid="20"/>
                                        </p:tgtEl>
                                      </p:cBhvr>
                                    </p:animEffect>
                                  </p:childTnLst>
                                </p:cTn>
                              </p:par>
                            </p:childTnLst>
                          </p:cTn>
                        </p:par>
                      </p:childTnLst>
                    </p:cTn>
                  </p:par>
                  <p:par>
                    <p:cTn id="39" fill="hold">
                      <p:stCondLst>
                        <p:cond delay="indefinite"/>
                      </p:stCondLst>
                      <p:childTnLst>
                        <p:par>
                          <p:cTn id="40" fill="hold">
                            <p:stCondLst>
                              <p:cond delay="0"/>
                            </p:stCondLst>
                            <p:childTnLst>
                              <p:par>
                                <p:cTn id="41" presetID="14" presetClass="entr" presetSubtype="10" fill="hold" grpId="0" nodeType="click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randombar(horizontal)">
                                      <p:cBhvr>
                                        <p:cTn id="43"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3" grpId="0" animBg="1"/>
      <p:bldP spid="16" grpId="0"/>
      <p:bldP spid="17" grpId="0"/>
      <p:bldP spid="20" grpId="0"/>
      <p:bldP spid="21"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VN"/>
          </a:p>
        </p:txBody>
      </p:sp>
      <p:sp>
        <p:nvSpPr>
          <p:cNvPr id="3" name="Freeform 3"/>
          <p:cNvSpPr/>
          <p:nvPr/>
        </p:nvSpPr>
        <p:spPr>
          <a:xfrm rot="-5400000">
            <a:off x="14115833" y="5742107"/>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3">
              <a:alphaModFix amt="19999"/>
            </a:blip>
            <a:stretch>
              <a:fillRect/>
            </a:stretch>
          </a:blipFill>
        </p:spPr>
        <p:txBody>
          <a:bodyPr/>
          <a:lstStyle/>
          <a:p>
            <a:endParaRPr lang="en-VN"/>
          </a:p>
        </p:txBody>
      </p:sp>
      <p:sp>
        <p:nvSpPr>
          <p:cNvPr id="4" name="Freeform 4"/>
          <p:cNvSpPr/>
          <p:nvPr/>
        </p:nvSpPr>
        <p:spPr>
          <a:xfrm>
            <a:off x="12983306" y="9189439"/>
            <a:ext cx="4651435" cy="2195122"/>
          </a:xfrm>
          <a:custGeom>
            <a:avLst/>
            <a:gdLst/>
            <a:ahLst/>
            <a:cxnLst/>
            <a:rect l="l" t="t" r="r" b="b"/>
            <a:pathLst>
              <a:path w="4651435" h="2195122">
                <a:moveTo>
                  <a:pt x="0" y="0"/>
                </a:moveTo>
                <a:lnTo>
                  <a:pt x="4651435" y="0"/>
                </a:lnTo>
                <a:lnTo>
                  <a:pt x="4651435" y="2195122"/>
                </a:lnTo>
                <a:lnTo>
                  <a:pt x="0" y="2195122"/>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VN"/>
          </a:p>
        </p:txBody>
      </p:sp>
      <p:sp>
        <p:nvSpPr>
          <p:cNvPr id="5" name="Freeform 5"/>
          <p:cNvSpPr/>
          <p:nvPr/>
        </p:nvSpPr>
        <p:spPr>
          <a:xfrm rot="-9145553">
            <a:off x="15176503" y="-371654"/>
            <a:ext cx="2458237" cy="1711827"/>
          </a:xfrm>
          <a:custGeom>
            <a:avLst/>
            <a:gdLst/>
            <a:ahLst/>
            <a:cxnLst/>
            <a:rect l="l" t="t" r="r" b="b"/>
            <a:pathLst>
              <a:path w="2458237" h="1711827">
                <a:moveTo>
                  <a:pt x="0" y="0"/>
                </a:moveTo>
                <a:lnTo>
                  <a:pt x="2458238" y="0"/>
                </a:lnTo>
                <a:lnTo>
                  <a:pt x="2458238" y="1711827"/>
                </a:lnTo>
                <a:lnTo>
                  <a:pt x="0" y="1711827"/>
                </a:lnTo>
                <a:lnTo>
                  <a:pt x="0" y="0"/>
                </a:lnTo>
                <a:close/>
              </a:path>
            </a:pathLst>
          </a:custGeom>
          <a:blipFill>
            <a:blip r:embed="rId6">
              <a:extLst>
                <a:ext uri="{96DAC541-7B7A-43D3-8B79-37D633B846F1}">
                  <asvg:svgBlip xmlns:asvg="http://schemas.microsoft.com/office/drawing/2016/SVG/main" r:embed="rId7"/>
                </a:ext>
              </a:extLst>
            </a:blip>
            <a:stretch>
              <a:fillRect/>
            </a:stretch>
          </a:blipFill>
          <a:ln cap="sq">
            <a:noFill/>
            <a:prstDash val="solid"/>
            <a:miter/>
          </a:ln>
        </p:spPr>
        <p:txBody>
          <a:bodyPr/>
          <a:lstStyle/>
          <a:p>
            <a:endParaRPr lang="en-VN"/>
          </a:p>
        </p:txBody>
      </p:sp>
      <p:sp>
        <p:nvSpPr>
          <p:cNvPr id="6" name="Freeform 6"/>
          <p:cNvSpPr/>
          <p:nvPr/>
        </p:nvSpPr>
        <p:spPr>
          <a:xfrm>
            <a:off x="468892" y="484259"/>
            <a:ext cx="4905770" cy="8448350"/>
          </a:xfrm>
          <a:custGeom>
            <a:avLst/>
            <a:gdLst/>
            <a:ahLst/>
            <a:cxnLst/>
            <a:rect l="l" t="t" r="r" b="b"/>
            <a:pathLst>
              <a:path w="4905770" h="8448350">
                <a:moveTo>
                  <a:pt x="0" y="0"/>
                </a:moveTo>
                <a:lnTo>
                  <a:pt x="4905770" y="0"/>
                </a:lnTo>
                <a:lnTo>
                  <a:pt x="4905770" y="8448350"/>
                </a:lnTo>
                <a:lnTo>
                  <a:pt x="0" y="8448350"/>
                </a:lnTo>
                <a:lnTo>
                  <a:pt x="0" y="0"/>
                </a:lnTo>
                <a:close/>
              </a:path>
            </a:pathLst>
          </a:custGeom>
          <a:blipFill>
            <a:blip r:embed="rId8"/>
            <a:stretch>
              <a:fillRect l="-34486" r="-37726"/>
            </a:stretch>
          </a:blipFill>
        </p:spPr>
        <p:txBody>
          <a:bodyPr/>
          <a:lstStyle/>
          <a:p>
            <a:endParaRPr lang="en-VN"/>
          </a:p>
        </p:txBody>
      </p:sp>
      <p:sp>
        <p:nvSpPr>
          <p:cNvPr id="7" name="TextBox 7"/>
          <p:cNvSpPr txBox="1"/>
          <p:nvPr/>
        </p:nvSpPr>
        <p:spPr>
          <a:xfrm>
            <a:off x="6047355" y="1542111"/>
            <a:ext cx="12604023" cy="1143000"/>
          </a:xfrm>
          <a:prstGeom prst="rect">
            <a:avLst/>
          </a:prstGeom>
        </p:spPr>
        <p:txBody>
          <a:bodyPr lIns="0" tIns="0" rIns="0" bIns="0" rtlCol="0" anchor="t">
            <a:spAutoFit/>
          </a:bodyPr>
          <a:lstStyle/>
          <a:p>
            <a:pPr marL="0" lvl="0" indent="0" algn="l">
              <a:lnSpc>
                <a:spcPts val="8999"/>
              </a:lnSpc>
            </a:pPr>
            <a:r>
              <a:rPr lang="en-US" sz="7499" spc="89" dirty="0">
                <a:solidFill>
                  <a:srgbClr val="915833">
                    <a:alpha val="80000"/>
                  </a:srgbClr>
                </a:solidFill>
                <a:latin typeface="More Sugar"/>
                <a:ea typeface="More Sugar"/>
                <a:cs typeface="More Sugar"/>
                <a:sym typeface="More Sugar"/>
              </a:rPr>
              <a:t>1. ABSTRACT</a:t>
            </a:r>
          </a:p>
        </p:txBody>
      </p:sp>
      <p:sp>
        <p:nvSpPr>
          <p:cNvPr id="8" name="TextBox 8"/>
          <p:cNvSpPr txBox="1"/>
          <p:nvPr/>
        </p:nvSpPr>
        <p:spPr>
          <a:xfrm>
            <a:off x="5533624" y="3114140"/>
            <a:ext cx="12754376" cy="5083571"/>
          </a:xfrm>
          <a:prstGeom prst="rect">
            <a:avLst/>
          </a:prstGeom>
        </p:spPr>
        <p:txBody>
          <a:bodyPr lIns="0" tIns="0" rIns="0" bIns="0" rtlCol="0" anchor="t">
            <a:spAutoFit/>
          </a:bodyPr>
          <a:lstStyle/>
          <a:p>
            <a:pPr algn="just">
              <a:lnSpc>
                <a:spcPct val="150000"/>
              </a:lnSpc>
              <a:spcBef>
                <a:spcPct val="0"/>
              </a:spcBef>
            </a:pPr>
            <a:r>
              <a:rPr lang="en-US" sz="4500" spc="61" dirty="0">
                <a:latin typeface="#9Slide03 Ample" panose="02000000000000000000" pitchFamily="2" charset="77"/>
                <a:ea typeface="More Sugar"/>
                <a:cs typeface="More Sugar"/>
                <a:sym typeface="More Sugar"/>
              </a:rPr>
              <a:t>This project develops Tetris Game, which is a classic and widely recognized puzzle video game. The game revolves around the placement of geometric shapes, known as </a:t>
            </a:r>
            <a:r>
              <a:rPr lang="en-US" sz="4500" spc="61" dirty="0" err="1">
                <a:latin typeface="#9Slide03 Ample" panose="02000000000000000000" pitchFamily="2" charset="77"/>
                <a:ea typeface="More Sugar"/>
                <a:cs typeface="More Sugar"/>
                <a:sym typeface="More Sugar"/>
              </a:rPr>
              <a:t>tetrominoes</a:t>
            </a:r>
            <a:r>
              <a:rPr lang="en-US" sz="4500" spc="61" dirty="0">
                <a:latin typeface="#9Slide03 Ample" panose="02000000000000000000" pitchFamily="2" charset="77"/>
                <a:ea typeface="More Sugar"/>
                <a:cs typeface="More Sugar"/>
                <a:sym typeface="More Sugar"/>
              </a:rPr>
              <a:t>, onto a grid-based playfield.</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0-#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barn(inVertical)">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VN" dirty="0"/>
          </a:p>
        </p:txBody>
      </p:sp>
      <p:sp>
        <p:nvSpPr>
          <p:cNvPr id="3" name="Freeform 3"/>
          <p:cNvSpPr/>
          <p:nvPr/>
        </p:nvSpPr>
        <p:spPr>
          <a:xfrm>
            <a:off x="16532060" y="100709"/>
            <a:ext cx="3144100" cy="2189437"/>
          </a:xfrm>
          <a:custGeom>
            <a:avLst/>
            <a:gdLst/>
            <a:ahLst/>
            <a:cxnLst/>
            <a:rect l="l" t="t" r="r" b="b"/>
            <a:pathLst>
              <a:path w="3144100" h="2189437">
                <a:moveTo>
                  <a:pt x="0" y="0"/>
                </a:moveTo>
                <a:lnTo>
                  <a:pt x="3144100" y="0"/>
                </a:lnTo>
                <a:lnTo>
                  <a:pt x="3144100" y="2189437"/>
                </a:lnTo>
                <a:lnTo>
                  <a:pt x="0" y="218943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VN"/>
          </a:p>
        </p:txBody>
      </p:sp>
      <p:sp>
        <p:nvSpPr>
          <p:cNvPr id="4" name="TextBox 4"/>
          <p:cNvSpPr txBox="1"/>
          <p:nvPr/>
        </p:nvSpPr>
        <p:spPr>
          <a:xfrm>
            <a:off x="3423518" y="23813"/>
            <a:ext cx="11669564" cy="1143000"/>
          </a:xfrm>
          <a:prstGeom prst="rect">
            <a:avLst/>
          </a:prstGeom>
        </p:spPr>
        <p:txBody>
          <a:bodyPr lIns="0" tIns="0" rIns="0" bIns="0" rtlCol="0" anchor="t">
            <a:spAutoFit/>
          </a:bodyPr>
          <a:lstStyle/>
          <a:p>
            <a:pPr marL="0" lvl="0" indent="0" algn="ctr">
              <a:lnSpc>
                <a:spcPts val="8999"/>
              </a:lnSpc>
            </a:pPr>
            <a:r>
              <a:rPr lang="en-US" sz="7499" spc="89" dirty="0">
                <a:solidFill>
                  <a:srgbClr val="915833">
                    <a:alpha val="80000"/>
                  </a:srgbClr>
                </a:solidFill>
                <a:latin typeface="More Sugar"/>
                <a:ea typeface="More Sugar"/>
                <a:cs typeface="More Sugar"/>
                <a:sym typeface="More Sugar"/>
              </a:rPr>
              <a:t>Class diagram</a:t>
            </a:r>
          </a:p>
        </p:txBody>
      </p:sp>
      <p:sp>
        <p:nvSpPr>
          <p:cNvPr id="5" name="Freeform 5"/>
          <p:cNvSpPr/>
          <p:nvPr/>
        </p:nvSpPr>
        <p:spPr>
          <a:xfrm rot="-5400000">
            <a:off x="8972333" y="-5629271"/>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6">
              <a:alphaModFix amt="19999"/>
            </a:blip>
            <a:stretch>
              <a:fillRect/>
            </a:stretch>
          </a:blipFill>
        </p:spPr>
        <p:txBody>
          <a:bodyPr/>
          <a:lstStyle/>
          <a:p>
            <a:endParaRPr lang="en-VN"/>
          </a:p>
        </p:txBody>
      </p:sp>
      <p:sp>
        <p:nvSpPr>
          <p:cNvPr id="6" name="Freeform 6"/>
          <p:cNvSpPr/>
          <p:nvPr/>
        </p:nvSpPr>
        <p:spPr>
          <a:xfrm rot="-5400000">
            <a:off x="496641" y="7317949"/>
            <a:ext cx="9065117" cy="8229600"/>
          </a:xfrm>
          <a:custGeom>
            <a:avLst/>
            <a:gdLst/>
            <a:ahLst/>
            <a:cxnLst/>
            <a:rect l="l" t="t" r="r" b="b"/>
            <a:pathLst>
              <a:path w="9065117" h="8229600">
                <a:moveTo>
                  <a:pt x="0" y="0"/>
                </a:moveTo>
                <a:lnTo>
                  <a:pt x="9065118" y="0"/>
                </a:lnTo>
                <a:lnTo>
                  <a:pt x="9065118" y="8229600"/>
                </a:lnTo>
                <a:lnTo>
                  <a:pt x="0" y="8229600"/>
                </a:lnTo>
                <a:lnTo>
                  <a:pt x="0" y="0"/>
                </a:lnTo>
                <a:close/>
              </a:path>
            </a:pathLst>
          </a:custGeom>
          <a:blipFill>
            <a:blip r:embed="rId6">
              <a:alphaModFix amt="19999"/>
            </a:blip>
            <a:stretch>
              <a:fillRect t="-4318" b="-4318"/>
            </a:stretch>
          </a:blipFill>
        </p:spPr>
        <p:txBody>
          <a:bodyPr/>
          <a:lstStyle/>
          <a:p>
            <a:endParaRPr lang="en-VN"/>
          </a:p>
        </p:txBody>
      </p:sp>
      <p:sp>
        <p:nvSpPr>
          <p:cNvPr id="7" name="Freeform 7"/>
          <p:cNvSpPr/>
          <p:nvPr/>
        </p:nvSpPr>
        <p:spPr>
          <a:xfrm rot="4055964">
            <a:off x="-1070886" y="4293675"/>
            <a:ext cx="3542304" cy="2832332"/>
          </a:xfrm>
          <a:custGeom>
            <a:avLst/>
            <a:gdLst/>
            <a:ahLst/>
            <a:cxnLst/>
            <a:rect l="l" t="t" r="r" b="b"/>
            <a:pathLst>
              <a:path w="3542304" h="2832332">
                <a:moveTo>
                  <a:pt x="0" y="0"/>
                </a:moveTo>
                <a:lnTo>
                  <a:pt x="3542304" y="0"/>
                </a:lnTo>
                <a:lnTo>
                  <a:pt x="3542304" y="2832332"/>
                </a:lnTo>
                <a:lnTo>
                  <a:pt x="0" y="2832332"/>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VN"/>
          </a:p>
        </p:txBody>
      </p:sp>
      <p:sp>
        <p:nvSpPr>
          <p:cNvPr id="8" name="Freeform 8"/>
          <p:cNvSpPr/>
          <p:nvPr/>
        </p:nvSpPr>
        <p:spPr>
          <a:xfrm>
            <a:off x="11112646" y="2263470"/>
            <a:ext cx="5419414" cy="5208508"/>
          </a:xfrm>
          <a:custGeom>
            <a:avLst/>
            <a:gdLst/>
            <a:ahLst/>
            <a:cxnLst/>
            <a:rect l="l" t="t" r="r" b="b"/>
            <a:pathLst>
              <a:path w="6141367" h="5902363">
                <a:moveTo>
                  <a:pt x="0" y="0"/>
                </a:moveTo>
                <a:lnTo>
                  <a:pt x="6141367" y="0"/>
                </a:lnTo>
                <a:lnTo>
                  <a:pt x="6141367" y="5902363"/>
                </a:lnTo>
                <a:lnTo>
                  <a:pt x="0" y="5902363"/>
                </a:lnTo>
                <a:lnTo>
                  <a:pt x="0" y="0"/>
                </a:lnTo>
                <a:close/>
              </a:path>
            </a:pathLst>
          </a:custGeom>
          <a:blipFill>
            <a:blip r:embed="rId9"/>
            <a:stretch>
              <a:fillRect/>
            </a:stretch>
          </a:blipFill>
        </p:spPr>
        <p:txBody>
          <a:bodyPr/>
          <a:lstStyle/>
          <a:p>
            <a:endParaRPr lang="en-VN"/>
          </a:p>
        </p:txBody>
      </p:sp>
      <p:sp>
        <p:nvSpPr>
          <p:cNvPr id="9" name="TextBox 9"/>
          <p:cNvSpPr txBox="1"/>
          <p:nvPr/>
        </p:nvSpPr>
        <p:spPr>
          <a:xfrm>
            <a:off x="-881061" y="1065159"/>
            <a:ext cx="9905998" cy="1086195"/>
          </a:xfrm>
          <a:prstGeom prst="rect">
            <a:avLst/>
          </a:prstGeom>
        </p:spPr>
        <p:txBody>
          <a:bodyPr wrap="square" lIns="0" tIns="0" rIns="0" bIns="0" rtlCol="0" anchor="t">
            <a:spAutoFit/>
          </a:bodyPr>
          <a:lstStyle/>
          <a:p>
            <a:pPr marL="1619248" lvl="1" indent="-809624" algn="ctr">
              <a:lnSpc>
                <a:spcPts val="8999"/>
              </a:lnSpc>
              <a:buAutoNum type="arabicPeriod"/>
            </a:pPr>
            <a:r>
              <a:rPr lang="en-US" sz="5500" spc="89" dirty="0">
                <a:solidFill>
                  <a:srgbClr val="915833">
                    <a:alpha val="80000"/>
                  </a:srgbClr>
                </a:solidFill>
                <a:latin typeface="More Sugar"/>
                <a:ea typeface="More Sugar"/>
                <a:cs typeface="More Sugar"/>
                <a:sym typeface="More Sugar"/>
              </a:rPr>
              <a:t>1. </a:t>
            </a:r>
            <a:r>
              <a:rPr lang="en-US" sz="5500" spc="89" dirty="0" err="1">
                <a:solidFill>
                  <a:srgbClr val="915833">
                    <a:alpha val="80000"/>
                  </a:srgbClr>
                </a:solidFill>
                <a:latin typeface="More Sugar"/>
                <a:ea typeface="More Sugar"/>
                <a:cs typeface="More Sugar"/>
                <a:sym typeface="More Sugar"/>
              </a:rPr>
              <a:t>KeyHandler</a:t>
            </a:r>
            <a:r>
              <a:rPr lang="en-US" sz="5500" spc="89" dirty="0">
                <a:solidFill>
                  <a:srgbClr val="915833">
                    <a:alpha val="80000"/>
                  </a:srgbClr>
                </a:solidFill>
                <a:latin typeface="More Sugar"/>
                <a:ea typeface="More Sugar"/>
                <a:cs typeface="More Sugar"/>
                <a:sym typeface="More Sugar"/>
              </a:rPr>
              <a:t> Class</a:t>
            </a:r>
          </a:p>
        </p:txBody>
      </p:sp>
      <p:sp>
        <p:nvSpPr>
          <p:cNvPr id="11" name="TextBox 10">
            <a:extLst>
              <a:ext uri="{FF2B5EF4-FFF2-40B4-BE49-F238E27FC236}">
                <a16:creationId xmlns:a16="http://schemas.microsoft.com/office/drawing/2014/main" id="{0FA24FD7-79FC-4172-E351-ABB5CF829690}"/>
              </a:ext>
            </a:extLst>
          </p:cNvPr>
          <p:cNvSpPr txBox="1"/>
          <p:nvPr/>
        </p:nvSpPr>
        <p:spPr>
          <a:xfrm>
            <a:off x="1795058" y="3811755"/>
            <a:ext cx="8877058" cy="2137636"/>
          </a:xfrm>
          <a:prstGeom prst="rect">
            <a:avLst/>
          </a:prstGeom>
        </p:spPr>
        <p:txBody>
          <a:bodyPr wrap="square" lIns="0" tIns="0" rIns="0" bIns="0" rtlCol="0" anchor="t">
            <a:spAutoFit/>
          </a:bodyPr>
          <a:lstStyle/>
          <a:p>
            <a:pPr marL="734081" lvl="1" indent="-367040" algn="just">
              <a:lnSpc>
                <a:spcPct val="150000"/>
              </a:lnSpc>
              <a:buFont typeface="Arial"/>
              <a:buChar char="•"/>
            </a:pPr>
            <a:r>
              <a:rPr lang="en-US" sz="3200" spc="40" dirty="0">
                <a:solidFill>
                  <a:srgbClr val="000000"/>
                </a:solidFill>
                <a:latin typeface="#9Slide03 Ample" panose="02000000000000000000" pitchFamily="2" charset="77"/>
                <a:ea typeface="More Sugar"/>
                <a:cs typeface="More Sugar"/>
                <a:sym typeface="More Sugar"/>
              </a:rPr>
              <a:t>The class ensures encapsulated access to input states and translates user actions into game events.</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1"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VN"/>
          </a:p>
        </p:txBody>
      </p:sp>
      <p:sp>
        <p:nvSpPr>
          <p:cNvPr id="5" name="Freeform 5"/>
          <p:cNvSpPr/>
          <p:nvPr/>
        </p:nvSpPr>
        <p:spPr>
          <a:xfrm rot="-5400000">
            <a:off x="8972333" y="-5629271"/>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3">
              <a:alphaModFix amt="19999"/>
            </a:blip>
            <a:stretch>
              <a:fillRect/>
            </a:stretch>
          </a:blipFill>
        </p:spPr>
        <p:txBody>
          <a:bodyPr/>
          <a:lstStyle/>
          <a:p>
            <a:endParaRPr lang="en-VN"/>
          </a:p>
        </p:txBody>
      </p:sp>
      <p:sp>
        <p:nvSpPr>
          <p:cNvPr id="6" name="Freeform 6"/>
          <p:cNvSpPr/>
          <p:nvPr/>
        </p:nvSpPr>
        <p:spPr>
          <a:xfrm rot="-5400000">
            <a:off x="496641" y="7317949"/>
            <a:ext cx="9065117" cy="8229600"/>
          </a:xfrm>
          <a:custGeom>
            <a:avLst/>
            <a:gdLst/>
            <a:ahLst/>
            <a:cxnLst/>
            <a:rect l="l" t="t" r="r" b="b"/>
            <a:pathLst>
              <a:path w="9065117" h="8229600">
                <a:moveTo>
                  <a:pt x="0" y="0"/>
                </a:moveTo>
                <a:lnTo>
                  <a:pt x="9065118" y="0"/>
                </a:lnTo>
                <a:lnTo>
                  <a:pt x="9065118" y="8229600"/>
                </a:lnTo>
                <a:lnTo>
                  <a:pt x="0" y="8229600"/>
                </a:lnTo>
                <a:lnTo>
                  <a:pt x="0" y="0"/>
                </a:lnTo>
                <a:close/>
              </a:path>
            </a:pathLst>
          </a:custGeom>
          <a:blipFill>
            <a:blip r:embed="rId3">
              <a:alphaModFix amt="19999"/>
            </a:blip>
            <a:stretch>
              <a:fillRect t="-4318" b="-4318"/>
            </a:stretch>
          </a:blipFill>
        </p:spPr>
        <p:txBody>
          <a:bodyPr/>
          <a:lstStyle/>
          <a:p>
            <a:endParaRPr lang="en-VN"/>
          </a:p>
        </p:txBody>
      </p:sp>
      <p:sp>
        <p:nvSpPr>
          <p:cNvPr id="7" name="Freeform 7"/>
          <p:cNvSpPr/>
          <p:nvPr/>
        </p:nvSpPr>
        <p:spPr>
          <a:xfrm rot="4055964">
            <a:off x="-1070886" y="4293675"/>
            <a:ext cx="3542304" cy="2832332"/>
          </a:xfrm>
          <a:custGeom>
            <a:avLst/>
            <a:gdLst/>
            <a:ahLst/>
            <a:cxnLst/>
            <a:rect l="l" t="t" r="r" b="b"/>
            <a:pathLst>
              <a:path w="3542304" h="2832332">
                <a:moveTo>
                  <a:pt x="0" y="0"/>
                </a:moveTo>
                <a:lnTo>
                  <a:pt x="3542304" y="0"/>
                </a:lnTo>
                <a:lnTo>
                  <a:pt x="3542304" y="2832332"/>
                </a:lnTo>
                <a:lnTo>
                  <a:pt x="0" y="2832332"/>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VN"/>
          </a:p>
        </p:txBody>
      </p:sp>
      <p:sp>
        <p:nvSpPr>
          <p:cNvPr id="8" name="Freeform 8"/>
          <p:cNvSpPr/>
          <p:nvPr/>
        </p:nvSpPr>
        <p:spPr>
          <a:xfrm>
            <a:off x="6019799" y="2226546"/>
            <a:ext cx="6248402" cy="5033436"/>
          </a:xfrm>
          <a:custGeom>
            <a:avLst/>
            <a:gdLst/>
            <a:ahLst/>
            <a:cxnLst/>
            <a:rect l="l" t="t" r="r" b="b"/>
            <a:pathLst>
              <a:path w="6858463" h="5524873">
                <a:moveTo>
                  <a:pt x="0" y="0"/>
                </a:moveTo>
                <a:lnTo>
                  <a:pt x="6858464" y="0"/>
                </a:lnTo>
                <a:lnTo>
                  <a:pt x="6858464" y="5524873"/>
                </a:lnTo>
                <a:lnTo>
                  <a:pt x="0" y="5524873"/>
                </a:lnTo>
                <a:lnTo>
                  <a:pt x="0" y="0"/>
                </a:lnTo>
                <a:close/>
              </a:path>
            </a:pathLst>
          </a:custGeom>
          <a:blipFill>
            <a:blip r:embed="rId6"/>
            <a:stretch>
              <a:fillRect/>
            </a:stretch>
          </a:blipFill>
        </p:spPr>
        <p:txBody>
          <a:bodyPr/>
          <a:lstStyle/>
          <a:p>
            <a:endParaRPr lang="en-VN"/>
          </a:p>
        </p:txBody>
      </p:sp>
      <p:sp>
        <p:nvSpPr>
          <p:cNvPr id="9" name="TextBox 9"/>
          <p:cNvSpPr txBox="1"/>
          <p:nvPr/>
        </p:nvSpPr>
        <p:spPr>
          <a:xfrm>
            <a:off x="-1527135" y="1019175"/>
            <a:ext cx="11669564" cy="1067856"/>
          </a:xfrm>
          <a:prstGeom prst="rect">
            <a:avLst/>
          </a:prstGeom>
        </p:spPr>
        <p:txBody>
          <a:bodyPr lIns="0" tIns="0" rIns="0" bIns="0" rtlCol="0" anchor="t">
            <a:spAutoFit/>
          </a:bodyPr>
          <a:lstStyle/>
          <a:p>
            <a:pPr marL="1619248" lvl="1" indent="-809624" algn="ctr">
              <a:lnSpc>
                <a:spcPts val="8999"/>
              </a:lnSpc>
              <a:buAutoNum type="arabicPeriod"/>
            </a:pPr>
            <a:r>
              <a:rPr lang="en-US" sz="5500" spc="89" dirty="0">
                <a:solidFill>
                  <a:srgbClr val="915833">
                    <a:alpha val="80000"/>
                  </a:srgbClr>
                </a:solidFill>
                <a:latin typeface="More Sugar"/>
                <a:ea typeface="More Sugar"/>
                <a:cs typeface="More Sugar"/>
                <a:sym typeface="More Sugar"/>
              </a:rPr>
              <a:t>2.GamePanel Class</a:t>
            </a:r>
          </a:p>
        </p:txBody>
      </p:sp>
      <p:sp>
        <p:nvSpPr>
          <p:cNvPr id="10" name="TextBox 10"/>
          <p:cNvSpPr txBox="1"/>
          <p:nvPr/>
        </p:nvSpPr>
        <p:spPr>
          <a:xfrm>
            <a:off x="343142" y="7505700"/>
            <a:ext cx="17373116" cy="2271263"/>
          </a:xfrm>
          <a:prstGeom prst="rect">
            <a:avLst/>
          </a:prstGeom>
        </p:spPr>
        <p:txBody>
          <a:bodyPr lIns="0" tIns="0" rIns="0" bIns="0" rtlCol="0" anchor="t">
            <a:spAutoFit/>
          </a:bodyPr>
          <a:lstStyle/>
          <a:p>
            <a:pPr marL="734081" lvl="1" indent="-367040" algn="just">
              <a:lnSpc>
                <a:spcPct val="150000"/>
              </a:lnSpc>
              <a:buFont typeface="Arial"/>
              <a:buChar char="•"/>
            </a:pPr>
            <a:r>
              <a:rPr lang="en-US" sz="3400" spc="40" dirty="0">
                <a:solidFill>
                  <a:srgbClr val="000000"/>
                </a:solidFill>
                <a:latin typeface="#9Slide03 Ample" panose="02000000000000000000" pitchFamily="2" charset="77"/>
                <a:ea typeface="More Sugar"/>
                <a:cs typeface="More Sugar"/>
                <a:sym typeface="More Sugar"/>
              </a:rPr>
              <a:t>The </a:t>
            </a:r>
            <a:r>
              <a:rPr lang="en-US" sz="3400" spc="40" dirty="0" err="1">
                <a:solidFill>
                  <a:srgbClr val="000000"/>
                </a:solidFill>
                <a:latin typeface="#9Slide03 Ample" panose="02000000000000000000" pitchFamily="2" charset="77"/>
                <a:ea typeface="More Sugar"/>
                <a:cs typeface="More Sugar"/>
                <a:sym typeface="More Sugar"/>
              </a:rPr>
              <a:t>GamePanel</a:t>
            </a:r>
            <a:r>
              <a:rPr lang="en-US" sz="3400" spc="40" dirty="0">
                <a:solidFill>
                  <a:srgbClr val="000000"/>
                </a:solidFill>
                <a:latin typeface="#9Slide03 Ample" panose="02000000000000000000" pitchFamily="2" charset="77"/>
                <a:ea typeface="More Sugar"/>
                <a:cs typeface="More Sugar"/>
                <a:sym typeface="More Sugar"/>
              </a:rPr>
              <a:t> class serves as the core component of the graphical user interface (GUI). It is responsible for managing the game loop, rendering game components, and interacting with the gameplay logic encapsulated in the </a:t>
            </a:r>
            <a:r>
              <a:rPr lang="en-US" sz="3400" spc="40" dirty="0" err="1">
                <a:solidFill>
                  <a:srgbClr val="000000"/>
                </a:solidFill>
                <a:latin typeface="#9Slide03 Ample" panose="02000000000000000000" pitchFamily="2" charset="77"/>
                <a:ea typeface="More Sugar"/>
                <a:cs typeface="More Sugar"/>
                <a:sym typeface="More Sugar"/>
              </a:rPr>
              <a:t>PlayManager</a:t>
            </a:r>
            <a:r>
              <a:rPr lang="en-US" sz="3400" spc="40" dirty="0">
                <a:solidFill>
                  <a:srgbClr val="000000"/>
                </a:solidFill>
                <a:latin typeface="#9Slide03 Ample" panose="02000000000000000000" pitchFamily="2" charset="77"/>
                <a:ea typeface="More Sugar"/>
                <a:cs typeface="More Sugar"/>
                <a:sym typeface="More Sugar"/>
              </a:rPr>
              <a:t> class. </a:t>
            </a:r>
          </a:p>
        </p:txBody>
      </p:sp>
      <p:sp>
        <p:nvSpPr>
          <p:cNvPr id="11" name="Freeform 3">
            <a:extLst>
              <a:ext uri="{FF2B5EF4-FFF2-40B4-BE49-F238E27FC236}">
                <a16:creationId xmlns:a16="http://schemas.microsoft.com/office/drawing/2014/main" id="{F2980133-5703-E66F-42E5-6F011C0EB77E}"/>
              </a:ext>
            </a:extLst>
          </p:cNvPr>
          <p:cNvSpPr/>
          <p:nvPr/>
        </p:nvSpPr>
        <p:spPr>
          <a:xfrm>
            <a:off x="16532060" y="100709"/>
            <a:ext cx="3144100" cy="2189437"/>
          </a:xfrm>
          <a:custGeom>
            <a:avLst/>
            <a:gdLst/>
            <a:ahLst/>
            <a:cxnLst/>
            <a:rect l="l" t="t" r="r" b="b"/>
            <a:pathLst>
              <a:path w="3144100" h="2189437">
                <a:moveTo>
                  <a:pt x="0" y="0"/>
                </a:moveTo>
                <a:lnTo>
                  <a:pt x="3144100" y="0"/>
                </a:lnTo>
                <a:lnTo>
                  <a:pt x="3144100" y="2189437"/>
                </a:lnTo>
                <a:lnTo>
                  <a:pt x="0" y="2189437"/>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VN"/>
          </a:p>
        </p:txBody>
      </p:sp>
      <p:sp>
        <p:nvSpPr>
          <p:cNvPr id="12" name="TextBox 4">
            <a:extLst>
              <a:ext uri="{FF2B5EF4-FFF2-40B4-BE49-F238E27FC236}">
                <a16:creationId xmlns:a16="http://schemas.microsoft.com/office/drawing/2014/main" id="{B4A8C1CB-58BD-F598-C574-21DEE2B036A2}"/>
              </a:ext>
            </a:extLst>
          </p:cNvPr>
          <p:cNvSpPr txBox="1"/>
          <p:nvPr/>
        </p:nvSpPr>
        <p:spPr>
          <a:xfrm>
            <a:off x="3423518" y="23813"/>
            <a:ext cx="11669564" cy="1143000"/>
          </a:xfrm>
          <a:prstGeom prst="rect">
            <a:avLst/>
          </a:prstGeom>
        </p:spPr>
        <p:txBody>
          <a:bodyPr lIns="0" tIns="0" rIns="0" bIns="0" rtlCol="0" anchor="t">
            <a:spAutoFit/>
          </a:bodyPr>
          <a:lstStyle/>
          <a:p>
            <a:pPr marL="0" lvl="0" indent="0" algn="ctr">
              <a:lnSpc>
                <a:spcPts val="8999"/>
              </a:lnSpc>
            </a:pPr>
            <a:r>
              <a:rPr lang="en-US" sz="7499" spc="89" dirty="0">
                <a:solidFill>
                  <a:srgbClr val="915833">
                    <a:alpha val="80000"/>
                  </a:srgbClr>
                </a:solidFill>
                <a:latin typeface="More Sugar"/>
                <a:ea typeface="More Sugar"/>
                <a:cs typeface="More Sugar"/>
                <a:sym typeface="More Sugar"/>
              </a:rPr>
              <a:t>Class diagram</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59" b="-9259"/>
            </a:stretch>
          </a:blipFill>
        </p:spPr>
        <p:txBody>
          <a:bodyPr/>
          <a:lstStyle/>
          <a:p>
            <a:endParaRPr lang="en-VN"/>
          </a:p>
        </p:txBody>
      </p:sp>
      <p:sp>
        <p:nvSpPr>
          <p:cNvPr id="5" name="Freeform 5"/>
          <p:cNvSpPr/>
          <p:nvPr/>
        </p:nvSpPr>
        <p:spPr>
          <a:xfrm rot="-5400000">
            <a:off x="8972333" y="-5629271"/>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3">
              <a:alphaModFix amt="19999"/>
            </a:blip>
            <a:stretch>
              <a:fillRect/>
            </a:stretch>
          </a:blipFill>
        </p:spPr>
        <p:txBody>
          <a:bodyPr/>
          <a:lstStyle/>
          <a:p>
            <a:endParaRPr lang="en-VN"/>
          </a:p>
        </p:txBody>
      </p:sp>
      <p:sp>
        <p:nvSpPr>
          <p:cNvPr id="6" name="Freeform 6"/>
          <p:cNvSpPr/>
          <p:nvPr/>
        </p:nvSpPr>
        <p:spPr>
          <a:xfrm rot="-5400000">
            <a:off x="496641" y="7281836"/>
            <a:ext cx="9065117" cy="8229600"/>
          </a:xfrm>
          <a:custGeom>
            <a:avLst/>
            <a:gdLst/>
            <a:ahLst/>
            <a:cxnLst/>
            <a:rect l="l" t="t" r="r" b="b"/>
            <a:pathLst>
              <a:path w="9065117" h="8229600">
                <a:moveTo>
                  <a:pt x="0" y="0"/>
                </a:moveTo>
                <a:lnTo>
                  <a:pt x="9065118" y="0"/>
                </a:lnTo>
                <a:lnTo>
                  <a:pt x="9065118" y="8229600"/>
                </a:lnTo>
                <a:lnTo>
                  <a:pt x="0" y="8229600"/>
                </a:lnTo>
                <a:lnTo>
                  <a:pt x="0" y="0"/>
                </a:lnTo>
                <a:close/>
              </a:path>
            </a:pathLst>
          </a:custGeom>
          <a:blipFill>
            <a:blip r:embed="rId3">
              <a:alphaModFix amt="19999"/>
            </a:blip>
            <a:stretch>
              <a:fillRect t="-4318" b="-4318"/>
            </a:stretch>
          </a:blipFill>
        </p:spPr>
        <p:txBody>
          <a:bodyPr/>
          <a:lstStyle/>
          <a:p>
            <a:endParaRPr lang="en-VN"/>
          </a:p>
        </p:txBody>
      </p:sp>
      <p:sp>
        <p:nvSpPr>
          <p:cNvPr id="7" name="Freeform 7"/>
          <p:cNvSpPr/>
          <p:nvPr/>
        </p:nvSpPr>
        <p:spPr>
          <a:xfrm rot="4055964">
            <a:off x="-1070886" y="4293675"/>
            <a:ext cx="3542304" cy="2832332"/>
          </a:xfrm>
          <a:custGeom>
            <a:avLst/>
            <a:gdLst/>
            <a:ahLst/>
            <a:cxnLst/>
            <a:rect l="l" t="t" r="r" b="b"/>
            <a:pathLst>
              <a:path w="3542304" h="2832332">
                <a:moveTo>
                  <a:pt x="0" y="0"/>
                </a:moveTo>
                <a:lnTo>
                  <a:pt x="3542304" y="0"/>
                </a:lnTo>
                <a:lnTo>
                  <a:pt x="3542304" y="2832332"/>
                </a:lnTo>
                <a:lnTo>
                  <a:pt x="0" y="2832332"/>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VN"/>
          </a:p>
        </p:txBody>
      </p:sp>
      <p:sp>
        <p:nvSpPr>
          <p:cNvPr id="8" name="Freeform 8"/>
          <p:cNvSpPr/>
          <p:nvPr/>
        </p:nvSpPr>
        <p:spPr>
          <a:xfrm>
            <a:off x="3761640" y="3315445"/>
            <a:ext cx="10993321" cy="3705964"/>
          </a:xfrm>
          <a:custGeom>
            <a:avLst/>
            <a:gdLst/>
            <a:ahLst/>
            <a:cxnLst/>
            <a:rect l="l" t="t" r="r" b="b"/>
            <a:pathLst>
              <a:path w="10993321" h="3705964">
                <a:moveTo>
                  <a:pt x="0" y="0"/>
                </a:moveTo>
                <a:lnTo>
                  <a:pt x="10993320" y="0"/>
                </a:lnTo>
                <a:lnTo>
                  <a:pt x="10993320" y="3705963"/>
                </a:lnTo>
                <a:lnTo>
                  <a:pt x="0" y="3705963"/>
                </a:lnTo>
                <a:lnTo>
                  <a:pt x="0" y="0"/>
                </a:lnTo>
                <a:close/>
              </a:path>
            </a:pathLst>
          </a:custGeom>
          <a:blipFill>
            <a:blip r:embed="rId6"/>
            <a:stretch>
              <a:fillRect/>
            </a:stretch>
          </a:blipFill>
        </p:spPr>
        <p:txBody>
          <a:bodyPr/>
          <a:lstStyle/>
          <a:p>
            <a:endParaRPr lang="en-VN"/>
          </a:p>
        </p:txBody>
      </p:sp>
      <p:sp>
        <p:nvSpPr>
          <p:cNvPr id="9" name="TextBox 9"/>
          <p:cNvSpPr txBox="1"/>
          <p:nvPr/>
        </p:nvSpPr>
        <p:spPr>
          <a:xfrm>
            <a:off x="-2073142" y="1736769"/>
            <a:ext cx="11669564" cy="1067856"/>
          </a:xfrm>
          <a:prstGeom prst="rect">
            <a:avLst/>
          </a:prstGeom>
        </p:spPr>
        <p:txBody>
          <a:bodyPr lIns="0" tIns="0" rIns="0" bIns="0" rtlCol="0" anchor="t">
            <a:spAutoFit/>
          </a:bodyPr>
          <a:lstStyle/>
          <a:p>
            <a:pPr marL="1619248" lvl="1" indent="-809624" algn="ctr">
              <a:lnSpc>
                <a:spcPts val="8999"/>
              </a:lnSpc>
              <a:buAutoNum type="arabicPeriod"/>
            </a:pPr>
            <a:r>
              <a:rPr lang="en-US" sz="5500" spc="89" dirty="0">
                <a:solidFill>
                  <a:srgbClr val="915833">
                    <a:alpha val="80000"/>
                  </a:srgbClr>
                </a:solidFill>
                <a:latin typeface="More Sugar"/>
                <a:ea typeface="More Sugar"/>
                <a:cs typeface="More Sugar"/>
                <a:sym typeface="More Sugar"/>
              </a:rPr>
              <a:t>3.Sound Class</a:t>
            </a:r>
          </a:p>
        </p:txBody>
      </p:sp>
      <p:sp>
        <p:nvSpPr>
          <p:cNvPr id="10" name="TextBox 10"/>
          <p:cNvSpPr txBox="1"/>
          <p:nvPr/>
        </p:nvSpPr>
        <p:spPr>
          <a:xfrm>
            <a:off x="457442" y="7700063"/>
            <a:ext cx="17373116" cy="2271263"/>
          </a:xfrm>
          <a:prstGeom prst="rect">
            <a:avLst/>
          </a:prstGeom>
        </p:spPr>
        <p:txBody>
          <a:bodyPr lIns="0" tIns="0" rIns="0" bIns="0" rtlCol="0" anchor="t">
            <a:spAutoFit/>
          </a:bodyPr>
          <a:lstStyle/>
          <a:p>
            <a:pPr marL="734081" lvl="1" indent="-367040" algn="just">
              <a:lnSpc>
                <a:spcPct val="150000"/>
              </a:lnSpc>
              <a:buFont typeface="Arial"/>
              <a:buChar char="•"/>
            </a:pPr>
            <a:r>
              <a:rPr lang="en-US" sz="3400" spc="40" dirty="0">
                <a:solidFill>
                  <a:srgbClr val="000000"/>
                </a:solidFill>
                <a:latin typeface="#9Slide03 Ample" panose="02000000000000000000" pitchFamily="2" charset="77"/>
                <a:ea typeface="More Sugar"/>
                <a:cs typeface="More Sugar"/>
                <a:sym typeface="More Sugar"/>
              </a:rPr>
              <a:t>The Sound class centralizes audio management for the game, including background music and sound effects. By encapsulating audio playback logic, it simplifies the integration of sound into the game.</a:t>
            </a:r>
          </a:p>
        </p:txBody>
      </p:sp>
      <p:sp>
        <p:nvSpPr>
          <p:cNvPr id="11" name="Freeform 3">
            <a:extLst>
              <a:ext uri="{FF2B5EF4-FFF2-40B4-BE49-F238E27FC236}">
                <a16:creationId xmlns:a16="http://schemas.microsoft.com/office/drawing/2014/main" id="{7B44D62F-759E-A152-97AB-79A5F49BA85E}"/>
              </a:ext>
            </a:extLst>
          </p:cNvPr>
          <p:cNvSpPr/>
          <p:nvPr/>
        </p:nvSpPr>
        <p:spPr>
          <a:xfrm>
            <a:off x="16532060" y="100709"/>
            <a:ext cx="3144100" cy="2189437"/>
          </a:xfrm>
          <a:custGeom>
            <a:avLst/>
            <a:gdLst/>
            <a:ahLst/>
            <a:cxnLst/>
            <a:rect l="l" t="t" r="r" b="b"/>
            <a:pathLst>
              <a:path w="3144100" h="2189437">
                <a:moveTo>
                  <a:pt x="0" y="0"/>
                </a:moveTo>
                <a:lnTo>
                  <a:pt x="3144100" y="0"/>
                </a:lnTo>
                <a:lnTo>
                  <a:pt x="3144100" y="2189437"/>
                </a:lnTo>
                <a:lnTo>
                  <a:pt x="0" y="2189437"/>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VN"/>
          </a:p>
        </p:txBody>
      </p:sp>
      <p:sp>
        <p:nvSpPr>
          <p:cNvPr id="12" name="TextBox 4">
            <a:extLst>
              <a:ext uri="{FF2B5EF4-FFF2-40B4-BE49-F238E27FC236}">
                <a16:creationId xmlns:a16="http://schemas.microsoft.com/office/drawing/2014/main" id="{DD76DC9B-30DC-0AB1-0731-1C1A26FD057B}"/>
              </a:ext>
            </a:extLst>
          </p:cNvPr>
          <p:cNvSpPr txBox="1"/>
          <p:nvPr/>
        </p:nvSpPr>
        <p:spPr>
          <a:xfrm>
            <a:off x="3423518" y="23813"/>
            <a:ext cx="11669564" cy="1143000"/>
          </a:xfrm>
          <a:prstGeom prst="rect">
            <a:avLst/>
          </a:prstGeom>
        </p:spPr>
        <p:txBody>
          <a:bodyPr lIns="0" tIns="0" rIns="0" bIns="0" rtlCol="0" anchor="t">
            <a:spAutoFit/>
          </a:bodyPr>
          <a:lstStyle/>
          <a:p>
            <a:pPr marL="0" lvl="0" indent="0" algn="ctr">
              <a:lnSpc>
                <a:spcPts val="8999"/>
              </a:lnSpc>
            </a:pPr>
            <a:r>
              <a:rPr lang="en-US" sz="7499" spc="89" dirty="0">
                <a:solidFill>
                  <a:srgbClr val="915833">
                    <a:alpha val="80000"/>
                  </a:srgbClr>
                </a:solidFill>
                <a:latin typeface="More Sugar"/>
                <a:ea typeface="More Sugar"/>
                <a:cs typeface="More Sugar"/>
                <a:sym typeface="More Sugar"/>
              </a:rPr>
              <a:t>Class diagram</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edg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arn(inVertical)">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8" presetClass="entr" presetSubtype="12"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strips(downLeft)">
                                      <p:cBhvr>
                                        <p:cTn id="1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VN"/>
          </a:p>
        </p:txBody>
      </p:sp>
      <p:sp>
        <p:nvSpPr>
          <p:cNvPr id="5" name="Freeform 5"/>
          <p:cNvSpPr/>
          <p:nvPr/>
        </p:nvSpPr>
        <p:spPr>
          <a:xfrm rot="-5400000">
            <a:off x="8972333" y="-5629271"/>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4">
              <a:alphaModFix amt="19999"/>
            </a:blip>
            <a:stretch>
              <a:fillRect/>
            </a:stretch>
          </a:blipFill>
        </p:spPr>
        <p:txBody>
          <a:bodyPr/>
          <a:lstStyle/>
          <a:p>
            <a:endParaRPr lang="en-VN"/>
          </a:p>
        </p:txBody>
      </p:sp>
      <p:sp>
        <p:nvSpPr>
          <p:cNvPr id="6" name="Freeform 6"/>
          <p:cNvSpPr/>
          <p:nvPr/>
        </p:nvSpPr>
        <p:spPr>
          <a:xfrm rot="-5400000">
            <a:off x="496641" y="7317949"/>
            <a:ext cx="9065117" cy="8229600"/>
          </a:xfrm>
          <a:custGeom>
            <a:avLst/>
            <a:gdLst/>
            <a:ahLst/>
            <a:cxnLst/>
            <a:rect l="l" t="t" r="r" b="b"/>
            <a:pathLst>
              <a:path w="9065117" h="8229600">
                <a:moveTo>
                  <a:pt x="0" y="0"/>
                </a:moveTo>
                <a:lnTo>
                  <a:pt x="9065118" y="0"/>
                </a:lnTo>
                <a:lnTo>
                  <a:pt x="9065118" y="8229600"/>
                </a:lnTo>
                <a:lnTo>
                  <a:pt x="0" y="8229600"/>
                </a:lnTo>
                <a:lnTo>
                  <a:pt x="0" y="0"/>
                </a:lnTo>
                <a:close/>
              </a:path>
            </a:pathLst>
          </a:custGeom>
          <a:blipFill>
            <a:blip r:embed="rId4">
              <a:alphaModFix amt="19999"/>
            </a:blip>
            <a:stretch>
              <a:fillRect t="-4318" b="-4318"/>
            </a:stretch>
          </a:blipFill>
        </p:spPr>
        <p:txBody>
          <a:bodyPr/>
          <a:lstStyle/>
          <a:p>
            <a:endParaRPr lang="en-VN"/>
          </a:p>
        </p:txBody>
      </p:sp>
      <p:sp>
        <p:nvSpPr>
          <p:cNvPr id="7" name="Freeform 7"/>
          <p:cNvSpPr/>
          <p:nvPr/>
        </p:nvSpPr>
        <p:spPr>
          <a:xfrm rot="4055964">
            <a:off x="-1070886" y="4293675"/>
            <a:ext cx="3542304" cy="2832332"/>
          </a:xfrm>
          <a:custGeom>
            <a:avLst/>
            <a:gdLst/>
            <a:ahLst/>
            <a:cxnLst/>
            <a:rect l="l" t="t" r="r" b="b"/>
            <a:pathLst>
              <a:path w="3542304" h="2832332">
                <a:moveTo>
                  <a:pt x="0" y="0"/>
                </a:moveTo>
                <a:lnTo>
                  <a:pt x="3542304" y="0"/>
                </a:lnTo>
                <a:lnTo>
                  <a:pt x="3542304" y="2832332"/>
                </a:lnTo>
                <a:lnTo>
                  <a:pt x="0" y="2832332"/>
                </a:lnTo>
                <a:lnTo>
                  <a:pt x="0" y="0"/>
                </a:lnTo>
                <a:close/>
              </a:path>
            </a:pathLst>
          </a:custGeom>
          <a:blipFill>
            <a:blip r:embed="rId5">
              <a:extLst>
                <a:ext uri="{96DAC541-7B7A-43D3-8B79-37D633B846F1}">
                  <asvg:svgBlip xmlns:asvg="http://schemas.microsoft.com/office/drawing/2016/SVG/main" r:embed="rId6"/>
                </a:ext>
              </a:extLst>
            </a:blip>
            <a:stretch>
              <a:fillRect/>
            </a:stretch>
          </a:blipFill>
          <a:ln cap="sq">
            <a:noFill/>
            <a:prstDash val="solid"/>
            <a:miter/>
          </a:ln>
        </p:spPr>
        <p:txBody>
          <a:bodyPr/>
          <a:lstStyle/>
          <a:p>
            <a:endParaRPr lang="en-VN"/>
          </a:p>
        </p:txBody>
      </p:sp>
      <p:sp>
        <p:nvSpPr>
          <p:cNvPr id="8" name="Freeform 8"/>
          <p:cNvSpPr/>
          <p:nvPr/>
        </p:nvSpPr>
        <p:spPr>
          <a:xfrm>
            <a:off x="12649200" y="2300842"/>
            <a:ext cx="3692374" cy="5338652"/>
          </a:xfrm>
          <a:custGeom>
            <a:avLst/>
            <a:gdLst/>
            <a:ahLst/>
            <a:cxnLst/>
            <a:rect l="l" t="t" r="r" b="b"/>
            <a:pathLst>
              <a:path w="3902567" h="5642565">
                <a:moveTo>
                  <a:pt x="0" y="0"/>
                </a:moveTo>
                <a:lnTo>
                  <a:pt x="3902566" y="0"/>
                </a:lnTo>
                <a:lnTo>
                  <a:pt x="3902566" y="5642565"/>
                </a:lnTo>
                <a:lnTo>
                  <a:pt x="0" y="5642565"/>
                </a:lnTo>
                <a:lnTo>
                  <a:pt x="0" y="0"/>
                </a:lnTo>
                <a:close/>
              </a:path>
            </a:pathLst>
          </a:custGeom>
          <a:blipFill>
            <a:blip r:embed="rId7"/>
            <a:stretch>
              <a:fillRect/>
            </a:stretch>
          </a:blipFill>
        </p:spPr>
        <p:txBody>
          <a:bodyPr/>
          <a:lstStyle/>
          <a:p>
            <a:endParaRPr lang="en-VN"/>
          </a:p>
        </p:txBody>
      </p:sp>
      <p:sp>
        <p:nvSpPr>
          <p:cNvPr id="9" name="TextBox 9"/>
          <p:cNvSpPr txBox="1"/>
          <p:nvPr/>
        </p:nvSpPr>
        <p:spPr>
          <a:xfrm>
            <a:off x="-1950198" y="1157841"/>
            <a:ext cx="11669564" cy="1067856"/>
          </a:xfrm>
          <a:prstGeom prst="rect">
            <a:avLst/>
          </a:prstGeom>
        </p:spPr>
        <p:txBody>
          <a:bodyPr lIns="0" tIns="0" rIns="0" bIns="0" rtlCol="0" anchor="t">
            <a:spAutoFit/>
          </a:bodyPr>
          <a:lstStyle/>
          <a:p>
            <a:pPr marL="1619248" lvl="1" indent="-809624" algn="ctr">
              <a:lnSpc>
                <a:spcPts val="8999"/>
              </a:lnSpc>
              <a:buAutoNum type="arabicPeriod"/>
            </a:pPr>
            <a:r>
              <a:rPr lang="en-US" sz="5500" spc="89" dirty="0">
                <a:solidFill>
                  <a:srgbClr val="915833">
                    <a:alpha val="80000"/>
                  </a:srgbClr>
                </a:solidFill>
                <a:latin typeface="More Sugar"/>
                <a:ea typeface="More Sugar"/>
                <a:cs typeface="More Sugar"/>
                <a:sym typeface="More Sugar"/>
              </a:rPr>
              <a:t>4.Block Class</a:t>
            </a:r>
          </a:p>
        </p:txBody>
      </p:sp>
      <p:sp>
        <p:nvSpPr>
          <p:cNvPr id="10" name="TextBox 10"/>
          <p:cNvSpPr txBox="1"/>
          <p:nvPr/>
        </p:nvSpPr>
        <p:spPr>
          <a:xfrm>
            <a:off x="2073143" y="3834536"/>
            <a:ext cx="9600958" cy="2271263"/>
          </a:xfrm>
          <a:prstGeom prst="rect">
            <a:avLst/>
          </a:prstGeom>
        </p:spPr>
        <p:txBody>
          <a:bodyPr wrap="square" lIns="0" tIns="0" rIns="0" bIns="0" rtlCol="0" anchor="t">
            <a:spAutoFit/>
          </a:bodyPr>
          <a:lstStyle/>
          <a:p>
            <a:pPr marL="734081" lvl="1" indent="-367040" algn="just">
              <a:lnSpc>
                <a:spcPct val="150000"/>
              </a:lnSpc>
              <a:buFont typeface="Arial"/>
              <a:buChar char="•"/>
            </a:pPr>
            <a:r>
              <a:rPr lang="en-US" sz="3400" spc="40" dirty="0">
                <a:solidFill>
                  <a:srgbClr val="000000"/>
                </a:solidFill>
                <a:latin typeface="#9Slide03 Ample" panose="02000000000000000000" pitchFamily="2" charset="77"/>
                <a:ea typeface="More Sugar"/>
                <a:cs typeface="More Sugar"/>
                <a:sym typeface="More Sugar"/>
              </a:rPr>
              <a:t>The class encapsulates properties such as position, size, and color, and provides methods for rendering and updating blocks.</a:t>
            </a:r>
          </a:p>
        </p:txBody>
      </p:sp>
      <p:sp>
        <p:nvSpPr>
          <p:cNvPr id="11" name="Freeform 3">
            <a:extLst>
              <a:ext uri="{FF2B5EF4-FFF2-40B4-BE49-F238E27FC236}">
                <a16:creationId xmlns:a16="http://schemas.microsoft.com/office/drawing/2014/main" id="{13B17090-3F45-57FF-DE9E-5B057E17BB14}"/>
              </a:ext>
            </a:extLst>
          </p:cNvPr>
          <p:cNvSpPr/>
          <p:nvPr/>
        </p:nvSpPr>
        <p:spPr>
          <a:xfrm>
            <a:off x="16532060" y="100709"/>
            <a:ext cx="3144100" cy="2189437"/>
          </a:xfrm>
          <a:custGeom>
            <a:avLst/>
            <a:gdLst/>
            <a:ahLst/>
            <a:cxnLst/>
            <a:rect l="l" t="t" r="r" b="b"/>
            <a:pathLst>
              <a:path w="3144100" h="2189437">
                <a:moveTo>
                  <a:pt x="0" y="0"/>
                </a:moveTo>
                <a:lnTo>
                  <a:pt x="3144100" y="0"/>
                </a:lnTo>
                <a:lnTo>
                  <a:pt x="3144100" y="2189437"/>
                </a:lnTo>
                <a:lnTo>
                  <a:pt x="0" y="2189437"/>
                </a:lnTo>
                <a:lnTo>
                  <a:pt x="0" y="0"/>
                </a:lnTo>
                <a:close/>
              </a:path>
            </a:pathLst>
          </a:custGeom>
          <a:blipFill>
            <a:blip r:embed="rId8">
              <a:extLst>
                <a:ext uri="{96DAC541-7B7A-43D3-8B79-37D633B846F1}">
                  <asvg:svgBlip xmlns:asvg="http://schemas.microsoft.com/office/drawing/2016/SVG/main" r:embed="rId9"/>
                </a:ext>
              </a:extLst>
            </a:blip>
            <a:stretch>
              <a:fillRect/>
            </a:stretch>
          </a:blipFill>
          <a:ln cap="sq">
            <a:noFill/>
            <a:prstDash val="solid"/>
            <a:miter/>
          </a:ln>
        </p:spPr>
        <p:txBody>
          <a:bodyPr/>
          <a:lstStyle/>
          <a:p>
            <a:endParaRPr lang="en-VN"/>
          </a:p>
        </p:txBody>
      </p:sp>
      <p:sp>
        <p:nvSpPr>
          <p:cNvPr id="12" name="TextBox 4">
            <a:extLst>
              <a:ext uri="{FF2B5EF4-FFF2-40B4-BE49-F238E27FC236}">
                <a16:creationId xmlns:a16="http://schemas.microsoft.com/office/drawing/2014/main" id="{2FBBDEC8-FF09-8247-6B45-1FFE9C65287B}"/>
              </a:ext>
            </a:extLst>
          </p:cNvPr>
          <p:cNvSpPr txBox="1"/>
          <p:nvPr/>
        </p:nvSpPr>
        <p:spPr>
          <a:xfrm>
            <a:off x="3423518" y="23813"/>
            <a:ext cx="11669564" cy="1143000"/>
          </a:xfrm>
          <a:prstGeom prst="rect">
            <a:avLst/>
          </a:prstGeom>
        </p:spPr>
        <p:txBody>
          <a:bodyPr lIns="0" tIns="0" rIns="0" bIns="0" rtlCol="0" anchor="t">
            <a:spAutoFit/>
          </a:bodyPr>
          <a:lstStyle/>
          <a:p>
            <a:pPr marL="0" lvl="0" indent="0" algn="ctr">
              <a:lnSpc>
                <a:spcPts val="8999"/>
              </a:lnSpc>
            </a:pPr>
            <a:r>
              <a:rPr lang="en-US" sz="7499" spc="89" dirty="0">
                <a:solidFill>
                  <a:srgbClr val="915833">
                    <a:alpha val="80000"/>
                  </a:srgbClr>
                </a:solidFill>
                <a:latin typeface="More Sugar"/>
                <a:ea typeface="More Sugar"/>
                <a:cs typeface="More Sugar"/>
                <a:sym typeface="More Sugar"/>
              </a:rPr>
              <a:t>Class diagram</a:t>
            </a:r>
          </a:p>
        </p:txBody>
      </p:sp>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p:cTn id="7" dur="500" fill="hold"/>
                                        <p:tgtEl>
                                          <p:spTgt spid="9"/>
                                        </p:tgtEl>
                                        <p:attrNameLst>
                                          <p:attrName>ppt_w</p:attrName>
                                        </p:attrNameLst>
                                      </p:cBhvr>
                                      <p:tavLst>
                                        <p:tav tm="0">
                                          <p:val>
                                            <p:strVal val="#ppt_w*0.70"/>
                                          </p:val>
                                        </p:tav>
                                        <p:tav tm="100000">
                                          <p:val>
                                            <p:strVal val="#ppt_w"/>
                                          </p:val>
                                        </p:tav>
                                      </p:tavLst>
                                    </p:anim>
                                    <p:anim calcmode="lin" valueType="num">
                                      <p:cBhvr>
                                        <p:cTn id="8" dur="500" fill="hold"/>
                                        <p:tgtEl>
                                          <p:spTgt spid="9"/>
                                        </p:tgtEl>
                                        <p:attrNameLst>
                                          <p:attrName>ppt_h</p:attrName>
                                        </p:attrNameLst>
                                      </p:cBhvr>
                                      <p:tavLst>
                                        <p:tav tm="0">
                                          <p:val>
                                            <p:strVal val="#ppt_h"/>
                                          </p:val>
                                        </p:tav>
                                        <p:tav tm="100000">
                                          <p:val>
                                            <p:strVal val="#ppt_h"/>
                                          </p:val>
                                        </p:tav>
                                      </p:tavLst>
                                    </p:anim>
                                    <p:animEffect transition="in" filter="fade">
                                      <p:cBhvr>
                                        <p:cTn id="9" dur="500"/>
                                        <p:tgtEl>
                                          <p:spTgt spid="9"/>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barn(inVertical)">
                                      <p:cBhvr>
                                        <p:cTn id="14" dur="500"/>
                                        <p:tgtEl>
                                          <p:spTgt spid="8"/>
                                        </p:tgtEl>
                                      </p:cBhvr>
                                    </p:animEffect>
                                  </p:childTnLst>
                                </p:cTn>
                              </p:par>
                            </p:childTnLst>
                          </p:cTn>
                        </p:par>
                      </p:childTnLst>
                    </p:cTn>
                  </p:par>
                  <p:par>
                    <p:cTn id="15" fill="hold">
                      <p:stCondLst>
                        <p:cond delay="indefinite"/>
                      </p:stCondLst>
                      <p:childTnLst>
                        <p:par>
                          <p:cTn id="16" fill="hold">
                            <p:stCondLst>
                              <p:cond delay="0"/>
                            </p:stCondLst>
                            <p:childTnLst>
                              <p:par>
                                <p:cTn id="17" presetID="9"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dissolve">
                                      <p:cBhvr>
                                        <p:cTn id="1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p:bldP spid="1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3"/>
            <a:stretch>
              <a:fillRect t="-9259" b="-9259"/>
            </a:stretch>
          </a:blipFill>
        </p:spPr>
        <p:txBody>
          <a:bodyPr/>
          <a:lstStyle/>
          <a:p>
            <a:endParaRPr lang="en-VN"/>
          </a:p>
        </p:txBody>
      </p:sp>
      <p:sp>
        <p:nvSpPr>
          <p:cNvPr id="3" name="Freeform 3"/>
          <p:cNvSpPr/>
          <p:nvPr/>
        </p:nvSpPr>
        <p:spPr>
          <a:xfrm>
            <a:off x="16508995" y="6904356"/>
            <a:ext cx="3144100" cy="2189437"/>
          </a:xfrm>
          <a:custGeom>
            <a:avLst/>
            <a:gdLst/>
            <a:ahLst/>
            <a:cxnLst/>
            <a:rect l="l" t="t" r="r" b="b"/>
            <a:pathLst>
              <a:path w="3144100" h="2189437">
                <a:moveTo>
                  <a:pt x="0" y="0"/>
                </a:moveTo>
                <a:lnTo>
                  <a:pt x="3144100" y="0"/>
                </a:lnTo>
                <a:lnTo>
                  <a:pt x="3144100" y="2189437"/>
                </a:lnTo>
                <a:lnTo>
                  <a:pt x="0" y="2189437"/>
                </a:lnTo>
                <a:lnTo>
                  <a:pt x="0" y="0"/>
                </a:lnTo>
                <a:close/>
              </a:path>
            </a:pathLst>
          </a:custGeom>
          <a:blipFill>
            <a:blip r:embed="rId4">
              <a:extLst>
                <a:ext uri="{96DAC541-7B7A-43D3-8B79-37D633B846F1}">
                  <asvg:svgBlip xmlns:asvg="http://schemas.microsoft.com/office/drawing/2016/SVG/main" r:embed="rId5"/>
                </a:ext>
              </a:extLst>
            </a:blip>
            <a:stretch>
              <a:fillRect/>
            </a:stretch>
          </a:blipFill>
          <a:ln cap="sq">
            <a:noFill/>
            <a:prstDash val="solid"/>
            <a:miter/>
          </a:ln>
        </p:spPr>
        <p:txBody>
          <a:bodyPr/>
          <a:lstStyle/>
          <a:p>
            <a:endParaRPr lang="en-VN"/>
          </a:p>
        </p:txBody>
      </p:sp>
      <p:sp>
        <p:nvSpPr>
          <p:cNvPr id="5" name="Freeform 5"/>
          <p:cNvSpPr/>
          <p:nvPr/>
        </p:nvSpPr>
        <p:spPr>
          <a:xfrm rot="-5400000">
            <a:off x="8949268" y="-5625105"/>
            <a:ext cx="8344335" cy="8229600"/>
          </a:xfrm>
          <a:custGeom>
            <a:avLst/>
            <a:gdLst/>
            <a:ahLst/>
            <a:cxnLst/>
            <a:rect l="l" t="t" r="r" b="b"/>
            <a:pathLst>
              <a:path w="8344335" h="8229600">
                <a:moveTo>
                  <a:pt x="0" y="0"/>
                </a:moveTo>
                <a:lnTo>
                  <a:pt x="8344334" y="0"/>
                </a:lnTo>
                <a:lnTo>
                  <a:pt x="8344334" y="8229600"/>
                </a:lnTo>
                <a:lnTo>
                  <a:pt x="0" y="8229600"/>
                </a:lnTo>
                <a:lnTo>
                  <a:pt x="0" y="0"/>
                </a:lnTo>
                <a:close/>
              </a:path>
            </a:pathLst>
          </a:custGeom>
          <a:blipFill>
            <a:blip r:embed="rId6">
              <a:alphaModFix amt="19999"/>
            </a:blip>
            <a:stretch>
              <a:fillRect/>
            </a:stretch>
          </a:blipFill>
        </p:spPr>
        <p:txBody>
          <a:bodyPr/>
          <a:lstStyle/>
          <a:p>
            <a:endParaRPr lang="en-VN"/>
          </a:p>
        </p:txBody>
      </p:sp>
      <p:sp>
        <p:nvSpPr>
          <p:cNvPr id="6" name="Freeform 6"/>
          <p:cNvSpPr/>
          <p:nvPr/>
        </p:nvSpPr>
        <p:spPr>
          <a:xfrm rot="-5400000">
            <a:off x="473576" y="7322114"/>
            <a:ext cx="9065117" cy="8229600"/>
          </a:xfrm>
          <a:custGeom>
            <a:avLst/>
            <a:gdLst/>
            <a:ahLst/>
            <a:cxnLst/>
            <a:rect l="l" t="t" r="r" b="b"/>
            <a:pathLst>
              <a:path w="9065117" h="8229600">
                <a:moveTo>
                  <a:pt x="0" y="0"/>
                </a:moveTo>
                <a:lnTo>
                  <a:pt x="9065117" y="0"/>
                </a:lnTo>
                <a:lnTo>
                  <a:pt x="9065117" y="8229600"/>
                </a:lnTo>
                <a:lnTo>
                  <a:pt x="0" y="8229600"/>
                </a:lnTo>
                <a:lnTo>
                  <a:pt x="0" y="0"/>
                </a:lnTo>
                <a:close/>
              </a:path>
            </a:pathLst>
          </a:custGeom>
          <a:blipFill>
            <a:blip r:embed="rId6">
              <a:alphaModFix amt="19999"/>
            </a:blip>
            <a:stretch>
              <a:fillRect t="-4318" b="-4318"/>
            </a:stretch>
          </a:blipFill>
        </p:spPr>
        <p:txBody>
          <a:bodyPr/>
          <a:lstStyle/>
          <a:p>
            <a:endParaRPr lang="en-VN"/>
          </a:p>
        </p:txBody>
      </p:sp>
      <p:sp>
        <p:nvSpPr>
          <p:cNvPr id="7" name="Freeform 7"/>
          <p:cNvSpPr/>
          <p:nvPr/>
        </p:nvSpPr>
        <p:spPr>
          <a:xfrm rot="4055964">
            <a:off x="-1093951" y="4297840"/>
            <a:ext cx="3542304" cy="2832332"/>
          </a:xfrm>
          <a:custGeom>
            <a:avLst/>
            <a:gdLst/>
            <a:ahLst/>
            <a:cxnLst/>
            <a:rect l="l" t="t" r="r" b="b"/>
            <a:pathLst>
              <a:path w="3542304" h="2832332">
                <a:moveTo>
                  <a:pt x="0" y="0"/>
                </a:moveTo>
                <a:lnTo>
                  <a:pt x="3542304" y="0"/>
                </a:lnTo>
                <a:lnTo>
                  <a:pt x="3542304" y="2832333"/>
                </a:lnTo>
                <a:lnTo>
                  <a:pt x="0" y="2832333"/>
                </a:lnTo>
                <a:lnTo>
                  <a:pt x="0" y="0"/>
                </a:lnTo>
                <a:close/>
              </a:path>
            </a:pathLst>
          </a:custGeom>
          <a:blipFill>
            <a:blip r:embed="rId7">
              <a:extLst>
                <a:ext uri="{96DAC541-7B7A-43D3-8B79-37D633B846F1}">
                  <asvg:svgBlip xmlns:asvg="http://schemas.microsoft.com/office/drawing/2016/SVG/main" r:embed="rId8"/>
                </a:ext>
              </a:extLst>
            </a:blip>
            <a:stretch>
              <a:fillRect/>
            </a:stretch>
          </a:blipFill>
          <a:ln cap="sq">
            <a:noFill/>
            <a:prstDash val="solid"/>
            <a:miter/>
          </a:ln>
        </p:spPr>
        <p:txBody>
          <a:bodyPr/>
          <a:lstStyle/>
          <a:p>
            <a:endParaRPr lang="en-VN"/>
          </a:p>
        </p:txBody>
      </p:sp>
      <p:sp>
        <p:nvSpPr>
          <p:cNvPr id="9" name="TextBox 9"/>
          <p:cNvSpPr txBox="1"/>
          <p:nvPr/>
        </p:nvSpPr>
        <p:spPr>
          <a:xfrm>
            <a:off x="-2434329" y="1740934"/>
            <a:ext cx="11669564" cy="1067856"/>
          </a:xfrm>
          <a:prstGeom prst="rect">
            <a:avLst/>
          </a:prstGeom>
        </p:spPr>
        <p:txBody>
          <a:bodyPr lIns="0" tIns="0" rIns="0" bIns="0" rtlCol="0" anchor="t">
            <a:spAutoFit/>
          </a:bodyPr>
          <a:lstStyle/>
          <a:p>
            <a:pPr marL="1619248" lvl="1" indent="-809624" algn="ctr">
              <a:lnSpc>
                <a:spcPts val="8999"/>
              </a:lnSpc>
              <a:buAutoNum type="arabicPeriod"/>
            </a:pPr>
            <a:r>
              <a:rPr lang="en-US" sz="5500" spc="89" dirty="0">
                <a:solidFill>
                  <a:srgbClr val="915833">
                    <a:alpha val="80000"/>
                  </a:srgbClr>
                </a:solidFill>
                <a:latin typeface="More Sugar"/>
                <a:ea typeface="More Sugar"/>
                <a:cs typeface="More Sugar"/>
                <a:sym typeface="More Sugar"/>
              </a:rPr>
              <a:t>5.Mino Class</a:t>
            </a:r>
          </a:p>
        </p:txBody>
      </p:sp>
      <p:sp>
        <p:nvSpPr>
          <p:cNvPr id="10" name="TextBox 10"/>
          <p:cNvSpPr txBox="1"/>
          <p:nvPr/>
        </p:nvSpPr>
        <p:spPr>
          <a:xfrm>
            <a:off x="2185704" y="3915363"/>
            <a:ext cx="8315363" cy="2271263"/>
          </a:xfrm>
          <a:prstGeom prst="rect">
            <a:avLst/>
          </a:prstGeom>
        </p:spPr>
        <p:txBody>
          <a:bodyPr wrap="square" lIns="0" tIns="0" rIns="0" bIns="0" rtlCol="0" anchor="t">
            <a:spAutoFit/>
          </a:bodyPr>
          <a:lstStyle/>
          <a:p>
            <a:pPr marL="734081" lvl="1" indent="-367040" algn="just">
              <a:lnSpc>
                <a:spcPct val="150000"/>
              </a:lnSpc>
              <a:buFont typeface="Arial"/>
              <a:buChar char="•"/>
            </a:pPr>
            <a:r>
              <a:rPr lang="en-US" sz="3400" spc="40" dirty="0">
                <a:solidFill>
                  <a:srgbClr val="000000"/>
                </a:solidFill>
                <a:latin typeface="#9Slide03 Ample" panose="02000000000000000000" pitchFamily="2" charset="77"/>
                <a:ea typeface="More Sugar"/>
                <a:cs typeface="More Sugar"/>
                <a:sym typeface="More Sugar"/>
              </a:rPr>
              <a:t>The Mino class represents a generic Tetris piece composed of multiple Block instances. </a:t>
            </a:r>
          </a:p>
        </p:txBody>
      </p:sp>
      <p:sp>
        <p:nvSpPr>
          <p:cNvPr id="11" name="TextBox 4">
            <a:extLst>
              <a:ext uri="{FF2B5EF4-FFF2-40B4-BE49-F238E27FC236}">
                <a16:creationId xmlns:a16="http://schemas.microsoft.com/office/drawing/2014/main" id="{28CA4FE2-F880-C212-E1B5-ACA317723080}"/>
              </a:ext>
            </a:extLst>
          </p:cNvPr>
          <p:cNvSpPr txBox="1"/>
          <p:nvPr/>
        </p:nvSpPr>
        <p:spPr>
          <a:xfrm>
            <a:off x="3423518" y="23813"/>
            <a:ext cx="11669564" cy="1143000"/>
          </a:xfrm>
          <a:prstGeom prst="rect">
            <a:avLst/>
          </a:prstGeom>
        </p:spPr>
        <p:txBody>
          <a:bodyPr lIns="0" tIns="0" rIns="0" bIns="0" rtlCol="0" anchor="t">
            <a:spAutoFit/>
          </a:bodyPr>
          <a:lstStyle/>
          <a:p>
            <a:pPr marL="0" lvl="0" indent="0" algn="ctr">
              <a:lnSpc>
                <a:spcPts val="8999"/>
              </a:lnSpc>
            </a:pPr>
            <a:r>
              <a:rPr lang="en-US" sz="7499" spc="89" dirty="0">
                <a:solidFill>
                  <a:srgbClr val="915833">
                    <a:alpha val="80000"/>
                  </a:srgbClr>
                </a:solidFill>
                <a:latin typeface="More Sugar"/>
                <a:ea typeface="More Sugar"/>
                <a:cs typeface="More Sugar"/>
                <a:sym typeface="More Sugar"/>
              </a:rPr>
              <a:t>Class diagram</a:t>
            </a:r>
          </a:p>
        </p:txBody>
      </p:sp>
      <p:pic>
        <p:nvPicPr>
          <p:cNvPr id="1030" name="Picture 6" descr="Không có mô tả.">
            <a:extLst>
              <a:ext uri="{FF2B5EF4-FFF2-40B4-BE49-F238E27FC236}">
                <a16:creationId xmlns:a16="http://schemas.microsoft.com/office/drawing/2014/main" id="{1A3E073F-3922-ACDF-6FCC-6C8CD46DB88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393900" y="1740934"/>
            <a:ext cx="5197742" cy="693858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mc:AlternateContent xmlns:mc="http://schemas.openxmlformats.org/markup-compatibility/2006" xmlns:p159="http://schemas.microsoft.com/office/powerpoint/2015/09/main">
    <mc:Choice Requires="p159">
      <p:transition>
        <p159:morph option="byObject"/>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blinds(horizontal)">
                                      <p:cBhvr>
                                        <p:cTn id="7" dur="500"/>
                                        <p:tgtEl>
                                          <p:spTgt spid="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8" presetClass="entr" presetSubtype="6" fill="hold" nodeType="click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strips(downRight)">
                                      <p:cBhvr>
                                        <p:cTn id="12"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85</TotalTime>
  <Words>788</Words>
  <Application>Microsoft Macintosh PowerPoint</Application>
  <PresentationFormat>Custom</PresentationFormat>
  <Paragraphs>96</Paragraphs>
  <Slides>18</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Aptos</vt:lpstr>
      <vt:lpstr>#9Slide03 Ample</vt:lpstr>
      <vt:lpstr>Arial</vt:lpstr>
      <vt:lpstr>More Sugar</vt:lpstr>
      <vt:lpstr>Calibri</vt:lpstr>
      <vt:lpstr>Playpen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White and Peach Cute Hand Drawn Playful Group Project Presentation</dc:title>
  <cp:lastModifiedBy>LE HUYNH THIEN</cp:lastModifiedBy>
  <cp:revision>7</cp:revision>
  <dcterms:created xsi:type="dcterms:W3CDTF">2006-08-16T00:00:00Z</dcterms:created>
  <dcterms:modified xsi:type="dcterms:W3CDTF">2024-12-23T01:43:23Z</dcterms:modified>
  <dc:identifier>DAGZzoXmG5I</dc:identifier>
</cp:coreProperties>
</file>